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4"/>
  </p:notesMasterIdLst>
  <p:handoutMasterIdLst>
    <p:handoutMasterId r:id="rId35"/>
  </p:handoutMasterIdLst>
  <p:sldIdLst>
    <p:sldId id="447" r:id="rId2"/>
    <p:sldId id="389" r:id="rId3"/>
    <p:sldId id="390" r:id="rId4"/>
    <p:sldId id="426" r:id="rId5"/>
    <p:sldId id="427" r:id="rId6"/>
    <p:sldId id="423" r:id="rId7"/>
    <p:sldId id="424" r:id="rId8"/>
    <p:sldId id="425" r:id="rId9"/>
    <p:sldId id="428" r:id="rId10"/>
    <p:sldId id="429" r:id="rId11"/>
    <p:sldId id="451" r:id="rId12"/>
    <p:sldId id="431" r:id="rId13"/>
    <p:sldId id="432" r:id="rId14"/>
    <p:sldId id="435" r:id="rId15"/>
    <p:sldId id="433" r:id="rId16"/>
    <p:sldId id="434" r:id="rId17"/>
    <p:sldId id="436" r:id="rId18"/>
    <p:sldId id="437" r:id="rId19"/>
    <p:sldId id="438" r:id="rId20"/>
    <p:sldId id="453" r:id="rId21"/>
    <p:sldId id="439" r:id="rId22"/>
    <p:sldId id="448" r:id="rId23"/>
    <p:sldId id="440" r:id="rId24"/>
    <p:sldId id="441" r:id="rId25"/>
    <p:sldId id="442" r:id="rId26"/>
    <p:sldId id="443" r:id="rId27"/>
    <p:sldId id="444" r:id="rId28"/>
    <p:sldId id="450" r:id="rId29"/>
    <p:sldId id="449" r:id="rId30"/>
    <p:sldId id="452" r:id="rId31"/>
    <p:sldId id="446" r:id="rId32"/>
    <p:sldId id="387" r:id="rId33"/>
  </p:sldIdLst>
  <p:sldSz cx="9144000" cy="6858000" type="screen4x3"/>
  <p:notesSz cx="6834188" cy="9979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2428" autoAdjust="0"/>
  </p:normalViewPr>
  <p:slideViewPr>
    <p:cSldViewPr>
      <p:cViewPr>
        <p:scale>
          <a:sx n="77" d="100"/>
          <a:sy n="77" d="100"/>
        </p:scale>
        <p:origin x="-1164" y="6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1B4B72-A05D-47FA-85B3-23BF27EBF104}" type="doc">
      <dgm:prSet loTypeId="urn:microsoft.com/office/officeart/2005/8/layout/process1" loCatId="process" qsTypeId="urn:microsoft.com/office/officeart/2005/8/quickstyle/3d1" qsCatId="3D" csTypeId="urn:microsoft.com/office/officeart/2005/8/colors/accent1_2" csCatId="accent1" phldr="1"/>
      <dgm:spPr/>
    </dgm:pt>
    <dgm:pt modelId="{AED21AB2-597F-4A80-BEEC-C2CB0915D8EB}">
      <dgm:prSet phldrT="[Text]"/>
      <dgm:spPr/>
      <dgm:t>
        <a:bodyPr/>
        <a:lstStyle/>
        <a:p>
          <a:r>
            <a:rPr lang="en-ZA" dirty="0" smtClean="0"/>
            <a:t>Baseline Assessment of OVC burden &amp; vulnerability</a:t>
          </a:r>
          <a:endParaRPr lang="en-ZA" dirty="0"/>
        </a:p>
      </dgm:t>
    </dgm:pt>
    <dgm:pt modelId="{E66BF202-5CA9-4C4D-A5A7-740443B8DBF5}" type="parTrans" cxnId="{02801734-0194-4A0C-B397-58F0E6D82D40}">
      <dgm:prSet/>
      <dgm:spPr/>
      <dgm:t>
        <a:bodyPr/>
        <a:lstStyle/>
        <a:p>
          <a:endParaRPr lang="en-ZA"/>
        </a:p>
      </dgm:t>
    </dgm:pt>
    <dgm:pt modelId="{4ECDF309-8184-45A8-B094-9ECABB000B26}" type="sibTrans" cxnId="{02801734-0194-4A0C-B397-58F0E6D82D40}">
      <dgm:prSet/>
      <dgm:spPr/>
      <dgm:t>
        <a:bodyPr/>
        <a:lstStyle/>
        <a:p>
          <a:endParaRPr lang="en-ZA" dirty="0"/>
        </a:p>
      </dgm:t>
    </dgm:pt>
    <dgm:pt modelId="{8914A1F9-7585-4ACA-9053-1C5C5228B3F8}">
      <dgm:prSet phldrT="[Text]"/>
      <dgm:spPr/>
      <dgm:t>
        <a:bodyPr/>
        <a:lstStyle/>
        <a:p>
          <a:r>
            <a:rPr lang="en-ZA" dirty="0" smtClean="0"/>
            <a:t>OVC intervention &amp;  activities </a:t>
          </a:r>
          <a:endParaRPr lang="en-ZA" dirty="0"/>
        </a:p>
      </dgm:t>
    </dgm:pt>
    <dgm:pt modelId="{B6F09EA4-168E-42A0-895D-D0E565DEA06C}" type="parTrans" cxnId="{D34E906F-A6B8-4EA5-957A-963436D11016}">
      <dgm:prSet/>
      <dgm:spPr/>
      <dgm:t>
        <a:bodyPr/>
        <a:lstStyle/>
        <a:p>
          <a:endParaRPr lang="en-ZA"/>
        </a:p>
      </dgm:t>
    </dgm:pt>
    <dgm:pt modelId="{4C949DAB-E569-4343-9884-37D0FEFA99B9}" type="sibTrans" cxnId="{D34E906F-A6B8-4EA5-957A-963436D11016}">
      <dgm:prSet/>
      <dgm:spPr/>
      <dgm:t>
        <a:bodyPr/>
        <a:lstStyle/>
        <a:p>
          <a:endParaRPr lang="en-ZA" dirty="0"/>
        </a:p>
      </dgm:t>
    </dgm:pt>
    <dgm:pt modelId="{85F22CA5-A33C-4635-9412-8DB473F86D3E}">
      <dgm:prSet phldrT="[Text]"/>
      <dgm:spPr/>
      <dgm:t>
        <a:bodyPr/>
        <a:lstStyle/>
        <a:p>
          <a:r>
            <a:rPr lang="en-ZA" dirty="0" smtClean="0"/>
            <a:t>Resources identified and used for interventions </a:t>
          </a:r>
          <a:endParaRPr lang="en-ZA" dirty="0"/>
        </a:p>
      </dgm:t>
    </dgm:pt>
    <dgm:pt modelId="{71A16DF2-48AD-4D11-81FE-920D84883574}" type="parTrans" cxnId="{BD6355B0-22DA-41BB-A6E1-A5ADDA1BC466}">
      <dgm:prSet/>
      <dgm:spPr/>
      <dgm:t>
        <a:bodyPr/>
        <a:lstStyle/>
        <a:p>
          <a:endParaRPr lang="en-ZA"/>
        </a:p>
      </dgm:t>
    </dgm:pt>
    <dgm:pt modelId="{0146D8D0-550A-4FFC-A5F0-7922B98C1DC7}" type="sibTrans" cxnId="{BD6355B0-22DA-41BB-A6E1-A5ADDA1BC466}">
      <dgm:prSet/>
      <dgm:spPr/>
      <dgm:t>
        <a:bodyPr/>
        <a:lstStyle/>
        <a:p>
          <a:endParaRPr lang="en-ZA" dirty="0"/>
        </a:p>
      </dgm:t>
    </dgm:pt>
    <dgm:pt modelId="{141E173A-F57B-4766-AC2D-ECD21289CC07}">
      <dgm:prSet phldrT="[Text]"/>
      <dgm:spPr/>
      <dgm:t>
        <a:bodyPr/>
        <a:lstStyle/>
        <a:p>
          <a:r>
            <a:rPr lang="en-ZA" dirty="0" smtClean="0"/>
            <a:t>Services and other products are generated from OVC interventions</a:t>
          </a:r>
          <a:endParaRPr lang="en-ZA" dirty="0"/>
        </a:p>
      </dgm:t>
    </dgm:pt>
    <dgm:pt modelId="{74268DD2-451B-49D9-AEF6-DCF937E00061}" type="parTrans" cxnId="{A0A4A03B-6E77-4990-8F7D-3635407746E5}">
      <dgm:prSet/>
      <dgm:spPr/>
      <dgm:t>
        <a:bodyPr/>
        <a:lstStyle/>
        <a:p>
          <a:endParaRPr lang="en-ZA"/>
        </a:p>
      </dgm:t>
    </dgm:pt>
    <dgm:pt modelId="{2C963A8F-B4D3-4064-A748-D6E6A4774FD9}" type="sibTrans" cxnId="{A0A4A03B-6E77-4990-8F7D-3635407746E5}">
      <dgm:prSet/>
      <dgm:spPr/>
      <dgm:t>
        <a:bodyPr/>
        <a:lstStyle/>
        <a:p>
          <a:endParaRPr lang="en-ZA" dirty="0"/>
        </a:p>
      </dgm:t>
    </dgm:pt>
    <dgm:pt modelId="{A2756C43-F7C6-45C8-A221-19188440EB4E}">
      <dgm:prSet phldrT="[Text]"/>
      <dgm:spPr/>
      <dgm:t>
        <a:bodyPr/>
        <a:lstStyle/>
        <a:p>
          <a:r>
            <a:rPr lang="en-ZA" dirty="0" smtClean="0"/>
            <a:t>OVC burden and vulnerability reduced </a:t>
          </a:r>
          <a:endParaRPr lang="en-ZA" dirty="0"/>
        </a:p>
      </dgm:t>
    </dgm:pt>
    <dgm:pt modelId="{37CDB42E-54AF-4FCB-9DA2-FC2712CD296D}" type="parTrans" cxnId="{BDEC6B9C-B2B1-4169-9FF0-EBDB9BD58DE5}">
      <dgm:prSet/>
      <dgm:spPr/>
      <dgm:t>
        <a:bodyPr/>
        <a:lstStyle/>
        <a:p>
          <a:endParaRPr lang="en-ZA"/>
        </a:p>
      </dgm:t>
    </dgm:pt>
    <dgm:pt modelId="{C29B3693-0E29-492E-AFC1-32E2CCA009FC}" type="sibTrans" cxnId="{BDEC6B9C-B2B1-4169-9FF0-EBDB9BD58DE5}">
      <dgm:prSet/>
      <dgm:spPr/>
      <dgm:t>
        <a:bodyPr/>
        <a:lstStyle/>
        <a:p>
          <a:endParaRPr lang="en-ZA"/>
        </a:p>
      </dgm:t>
    </dgm:pt>
    <dgm:pt modelId="{7EA988E9-B63E-4C30-87E4-2D303BF13D85}" type="pres">
      <dgm:prSet presAssocID="{391B4B72-A05D-47FA-85B3-23BF27EBF104}" presName="Name0" presStyleCnt="0">
        <dgm:presLayoutVars>
          <dgm:dir/>
          <dgm:resizeHandles val="exact"/>
        </dgm:presLayoutVars>
      </dgm:prSet>
      <dgm:spPr/>
    </dgm:pt>
    <dgm:pt modelId="{E1BBCE1E-882B-4C75-9F91-477DB2D9DF01}" type="pres">
      <dgm:prSet presAssocID="{AED21AB2-597F-4A80-BEEC-C2CB0915D8EB}" presName="node" presStyleLbl="node1" presStyleIdx="0" presStyleCnt="5">
        <dgm:presLayoutVars>
          <dgm:bulletEnabled val="1"/>
        </dgm:presLayoutVars>
      </dgm:prSet>
      <dgm:spPr/>
      <dgm:t>
        <a:bodyPr/>
        <a:lstStyle/>
        <a:p>
          <a:endParaRPr lang="en-ZA"/>
        </a:p>
      </dgm:t>
    </dgm:pt>
    <dgm:pt modelId="{81E45466-CF53-43D9-A692-50AC23E2CA40}" type="pres">
      <dgm:prSet presAssocID="{4ECDF309-8184-45A8-B094-9ECABB000B26}" presName="sibTrans" presStyleLbl="sibTrans2D1" presStyleIdx="0" presStyleCnt="4"/>
      <dgm:spPr/>
      <dgm:t>
        <a:bodyPr/>
        <a:lstStyle/>
        <a:p>
          <a:endParaRPr lang="en-ZA"/>
        </a:p>
      </dgm:t>
    </dgm:pt>
    <dgm:pt modelId="{ECABC1F6-1EA6-47E6-94B7-89C56B61ABD0}" type="pres">
      <dgm:prSet presAssocID="{4ECDF309-8184-45A8-B094-9ECABB000B26}" presName="connectorText" presStyleLbl="sibTrans2D1" presStyleIdx="0" presStyleCnt="4"/>
      <dgm:spPr/>
      <dgm:t>
        <a:bodyPr/>
        <a:lstStyle/>
        <a:p>
          <a:endParaRPr lang="en-ZA"/>
        </a:p>
      </dgm:t>
    </dgm:pt>
    <dgm:pt modelId="{8F463E82-2BB4-4AA0-BADD-AC24AF4CB9FD}" type="pres">
      <dgm:prSet presAssocID="{8914A1F9-7585-4ACA-9053-1C5C5228B3F8}" presName="node" presStyleLbl="node1" presStyleIdx="1" presStyleCnt="5">
        <dgm:presLayoutVars>
          <dgm:bulletEnabled val="1"/>
        </dgm:presLayoutVars>
      </dgm:prSet>
      <dgm:spPr/>
      <dgm:t>
        <a:bodyPr/>
        <a:lstStyle/>
        <a:p>
          <a:endParaRPr lang="en-ZA"/>
        </a:p>
      </dgm:t>
    </dgm:pt>
    <dgm:pt modelId="{218199CC-ACD6-4B61-B9E3-F538FBECB3B2}" type="pres">
      <dgm:prSet presAssocID="{4C949DAB-E569-4343-9884-37D0FEFA99B9}" presName="sibTrans" presStyleLbl="sibTrans2D1" presStyleIdx="1" presStyleCnt="4"/>
      <dgm:spPr/>
      <dgm:t>
        <a:bodyPr/>
        <a:lstStyle/>
        <a:p>
          <a:endParaRPr lang="en-ZA"/>
        </a:p>
      </dgm:t>
    </dgm:pt>
    <dgm:pt modelId="{EAA89780-54E6-4436-94CF-204B4F1B61BD}" type="pres">
      <dgm:prSet presAssocID="{4C949DAB-E569-4343-9884-37D0FEFA99B9}" presName="connectorText" presStyleLbl="sibTrans2D1" presStyleIdx="1" presStyleCnt="4"/>
      <dgm:spPr/>
      <dgm:t>
        <a:bodyPr/>
        <a:lstStyle/>
        <a:p>
          <a:endParaRPr lang="en-ZA"/>
        </a:p>
      </dgm:t>
    </dgm:pt>
    <dgm:pt modelId="{259B8C26-CFAB-4AA2-95F6-6195CA0AE618}" type="pres">
      <dgm:prSet presAssocID="{85F22CA5-A33C-4635-9412-8DB473F86D3E}" presName="node" presStyleLbl="node1" presStyleIdx="2" presStyleCnt="5">
        <dgm:presLayoutVars>
          <dgm:bulletEnabled val="1"/>
        </dgm:presLayoutVars>
      </dgm:prSet>
      <dgm:spPr/>
      <dgm:t>
        <a:bodyPr/>
        <a:lstStyle/>
        <a:p>
          <a:endParaRPr lang="en-ZA"/>
        </a:p>
      </dgm:t>
    </dgm:pt>
    <dgm:pt modelId="{4747E358-DFFC-42EE-87AD-2FE3BA26FC91}" type="pres">
      <dgm:prSet presAssocID="{0146D8D0-550A-4FFC-A5F0-7922B98C1DC7}" presName="sibTrans" presStyleLbl="sibTrans2D1" presStyleIdx="2" presStyleCnt="4"/>
      <dgm:spPr/>
      <dgm:t>
        <a:bodyPr/>
        <a:lstStyle/>
        <a:p>
          <a:endParaRPr lang="en-ZA"/>
        </a:p>
      </dgm:t>
    </dgm:pt>
    <dgm:pt modelId="{EC59D984-C584-4EBA-ADCF-D4CE11554342}" type="pres">
      <dgm:prSet presAssocID="{0146D8D0-550A-4FFC-A5F0-7922B98C1DC7}" presName="connectorText" presStyleLbl="sibTrans2D1" presStyleIdx="2" presStyleCnt="4"/>
      <dgm:spPr/>
      <dgm:t>
        <a:bodyPr/>
        <a:lstStyle/>
        <a:p>
          <a:endParaRPr lang="en-ZA"/>
        </a:p>
      </dgm:t>
    </dgm:pt>
    <dgm:pt modelId="{BA485FBC-CE50-44CC-B22C-F9E67CFD9120}" type="pres">
      <dgm:prSet presAssocID="{141E173A-F57B-4766-AC2D-ECD21289CC07}" presName="node" presStyleLbl="node1" presStyleIdx="3" presStyleCnt="5">
        <dgm:presLayoutVars>
          <dgm:bulletEnabled val="1"/>
        </dgm:presLayoutVars>
      </dgm:prSet>
      <dgm:spPr/>
      <dgm:t>
        <a:bodyPr/>
        <a:lstStyle/>
        <a:p>
          <a:endParaRPr lang="en-ZA"/>
        </a:p>
      </dgm:t>
    </dgm:pt>
    <dgm:pt modelId="{F633FCCE-27B7-41B2-9E5E-57F58EB87A2A}" type="pres">
      <dgm:prSet presAssocID="{2C963A8F-B4D3-4064-A748-D6E6A4774FD9}" presName="sibTrans" presStyleLbl="sibTrans2D1" presStyleIdx="3" presStyleCnt="4"/>
      <dgm:spPr/>
      <dgm:t>
        <a:bodyPr/>
        <a:lstStyle/>
        <a:p>
          <a:endParaRPr lang="en-ZA"/>
        </a:p>
      </dgm:t>
    </dgm:pt>
    <dgm:pt modelId="{0596A424-D12B-4201-A0D1-D2C4A8435558}" type="pres">
      <dgm:prSet presAssocID="{2C963A8F-B4D3-4064-A748-D6E6A4774FD9}" presName="connectorText" presStyleLbl="sibTrans2D1" presStyleIdx="3" presStyleCnt="4"/>
      <dgm:spPr/>
      <dgm:t>
        <a:bodyPr/>
        <a:lstStyle/>
        <a:p>
          <a:endParaRPr lang="en-ZA"/>
        </a:p>
      </dgm:t>
    </dgm:pt>
    <dgm:pt modelId="{245CFD6E-C0DA-405D-B1BA-2F2DFE944076}" type="pres">
      <dgm:prSet presAssocID="{A2756C43-F7C6-45C8-A221-19188440EB4E}" presName="node" presStyleLbl="node1" presStyleIdx="4" presStyleCnt="5">
        <dgm:presLayoutVars>
          <dgm:bulletEnabled val="1"/>
        </dgm:presLayoutVars>
      </dgm:prSet>
      <dgm:spPr/>
      <dgm:t>
        <a:bodyPr/>
        <a:lstStyle/>
        <a:p>
          <a:endParaRPr lang="en-ZA"/>
        </a:p>
      </dgm:t>
    </dgm:pt>
  </dgm:ptLst>
  <dgm:cxnLst>
    <dgm:cxn modelId="{6B2650AC-A8F7-4757-8960-5B786742A1F5}" type="presOf" srcId="{4ECDF309-8184-45A8-B094-9ECABB000B26}" destId="{ECABC1F6-1EA6-47E6-94B7-89C56B61ABD0}" srcOrd="1" destOrd="0" presId="urn:microsoft.com/office/officeart/2005/8/layout/process1"/>
    <dgm:cxn modelId="{DE704A89-1C8F-4ED0-89B2-238A193EDFC4}" type="presOf" srcId="{AED21AB2-597F-4A80-BEEC-C2CB0915D8EB}" destId="{E1BBCE1E-882B-4C75-9F91-477DB2D9DF01}" srcOrd="0" destOrd="0" presId="urn:microsoft.com/office/officeart/2005/8/layout/process1"/>
    <dgm:cxn modelId="{A3A4E547-C6E7-4763-87AD-99502B424BA9}" type="presOf" srcId="{141E173A-F57B-4766-AC2D-ECD21289CC07}" destId="{BA485FBC-CE50-44CC-B22C-F9E67CFD9120}" srcOrd="0" destOrd="0" presId="urn:microsoft.com/office/officeart/2005/8/layout/process1"/>
    <dgm:cxn modelId="{BD6355B0-22DA-41BB-A6E1-A5ADDA1BC466}" srcId="{391B4B72-A05D-47FA-85B3-23BF27EBF104}" destId="{85F22CA5-A33C-4635-9412-8DB473F86D3E}" srcOrd="2" destOrd="0" parTransId="{71A16DF2-48AD-4D11-81FE-920D84883574}" sibTransId="{0146D8D0-550A-4FFC-A5F0-7922B98C1DC7}"/>
    <dgm:cxn modelId="{BDEC6B9C-B2B1-4169-9FF0-EBDB9BD58DE5}" srcId="{391B4B72-A05D-47FA-85B3-23BF27EBF104}" destId="{A2756C43-F7C6-45C8-A221-19188440EB4E}" srcOrd="4" destOrd="0" parTransId="{37CDB42E-54AF-4FCB-9DA2-FC2712CD296D}" sibTransId="{C29B3693-0E29-492E-AFC1-32E2CCA009FC}"/>
    <dgm:cxn modelId="{D34E906F-A6B8-4EA5-957A-963436D11016}" srcId="{391B4B72-A05D-47FA-85B3-23BF27EBF104}" destId="{8914A1F9-7585-4ACA-9053-1C5C5228B3F8}" srcOrd="1" destOrd="0" parTransId="{B6F09EA4-168E-42A0-895D-D0E565DEA06C}" sibTransId="{4C949DAB-E569-4343-9884-37D0FEFA99B9}"/>
    <dgm:cxn modelId="{6EF3AFAA-C81A-4A1E-B9E6-372471FC99DD}" type="presOf" srcId="{391B4B72-A05D-47FA-85B3-23BF27EBF104}" destId="{7EA988E9-B63E-4C30-87E4-2D303BF13D85}" srcOrd="0" destOrd="0" presId="urn:microsoft.com/office/officeart/2005/8/layout/process1"/>
    <dgm:cxn modelId="{215954AC-7319-4CDF-9F49-9AF0C30334E0}" type="presOf" srcId="{A2756C43-F7C6-45C8-A221-19188440EB4E}" destId="{245CFD6E-C0DA-405D-B1BA-2F2DFE944076}" srcOrd="0" destOrd="0" presId="urn:microsoft.com/office/officeart/2005/8/layout/process1"/>
    <dgm:cxn modelId="{9513379A-D17C-4A9B-9CAF-A46D4EA12B02}" type="presOf" srcId="{4C949DAB-E569-4343-9884-37D0FEFA99B9}" destId="{218199CC-ACD6-4B61-B9E3-F538FBECB3B2}" srcOrd="0" destOrd="0" presId="urn:microsoft.com/office/officeart/2005/8/layout/process1"/>
    <dgm:cxn modelId="{5F2C0861-040C-4611-AF9F-F8010324B9A9}" type="presOf" srcId="{85F22CA5-A33C-4635-9412-8DB473F86D3E}" destId="{259B8C26-CFAB-4AA2-95F6-6195CA0AE618}" srcOrd="0" destOrd="0" presId="urn:microsoft.com/office/officeart/2005/8/layout/process1"/>
    <dgm:cxn modelId="{5832B3C3-77BD-43AF-B479-3E1ED5916B00}" type="presOf" srcId="{4ECDF309-8184-45A8-B094-9ECABB000B26}" destId="{81E45466-CF53-43D9-A692-50AC23E2CA40}" srcOrd="0" destOrd="0" presId="urn:microsoft.com/office/officeart/2005/8/layout/process1"/>
    <dgm:cxn modelId="{D6721F93-8725-4EC6-80F7-B76DE4A4DE67}" type="presOf" srcId="{2C963A8F-B4D3-4064-A748-D6E6A4774FD9}" destId="{F633FCCE-27B7-41B2-9E5E-57F58EB87A2A}" srcOrd="0" destOrd="0" presId="urn:microsoft.com/office/officeart/2005/8/layout/process1"/>
    <dgm:cxn modelId="{8FAF7CF3-1A45-4BC2-A75D-714309A8836C}" type="presOf" srcId="{0146D8D0-550A-4FFC-A5F0-7922B98C1DC7}" destId="{4747E358-DFFC-42EE-87AD-2FE3BA26FC91}" srcOrd="0" destOrd="0" presId="urn:microsoft.com/office/officeart/2005/8/layout/process1"/>
    <dgm:cxn modelId="{4B1F8B54-0748-4173-BE51-4A559BB26EAB}" type="presOf" srcId="{0146D8D0-550A-4FFC-A5F0-7922B98C1DC7}" destId="{EC59D984-C584-4EBA-ADCF-D4CE11554342}" srcOrd="1" destOrd="0" presId="urn:microsoft.com/office/officeart/2005/8/layout/process1"/>
    <dgm:cxn modelId="{0A6CBC1C-5DD1-48B3-AB5D-E350AC30E2AA}" type="presOf" srcId="{2C963A8F-B4D3-4064-A748-D6E6A4774FD9}" destId="{0596A424-D12B-4201-A0D1-D2C4A8435558}" srcOrd="1" destOrd="0" presId="urn:microsoft.com/office/officeart/2005/8/layout/process1"/>
    <dgm:cxn modelId="{02801734-0194-4A0C-B397-58F0E6D82D40}" srcId="{391B4B72-A05D-47FA-85B3-23BF27EBF104}" destId="{AED21AB2-597F-4A80-BEEC-C2CB0915D8EB}" srcOrd="0" destOrd="0" parTransId="{E66BF202-5CA9-4C4D-A5A7-740443B8DBF5}" sibTransId="{4ECDF309-8184-45A8-B094-9ECABB000B26}"/>
    <dgm:cxn modelId="{01156A3B-1761-4723-829A-963C97727B31}" type="presOf" srcId="{8914A1F9-7585-4ACA-9053-1C5C5228B3F8}" destId="{8F463E82-2BB4-4AA0-BADD-AC24AF4CB9FD}" srcOrd="0" destOrd="0" presId="urn:microsoft.com/office/officeart/2005/8/layout/process1"/>
    <dgm:cxn modelId="{A0A4A03B-6E77-4990-8F7D-3635407746E5}" srcId="{391B4B72-A05D-47FA-85B3-23BF27EBF104}" destId="{141E173A-F57B-4766-AC2D-ECD21289CC07}" srcOrd="3" destOrd="0" parTransId="{74268DD2-451B-49D9-AEF6-DCF937E00061}" sibTransId="{2C963A8F-B4D3-4064-A748-D6E6A4774FD9}"/>
    <dgm:cxn modelId="{8DE00DDC-A761-4B2C-99BA-741BFE2267B0}" type="presOf" srcId="{4C949DAB-E569-4343-9884-37D0FEFA99B9}" destId="{EAA89780-54E6-4436-94CF-204B4F1B61BD}" srcOrd="1" destOrd="0" presId="urn:microsoft.com/office/officeart/2005/8/layout/process1"/>
    <dgm:cxn modelId="{12968048-062C-4D59-A3CC-C5F8E4D1F2EF}" type="presParOf" srcId="{7EA988E9-B63E-4C30-87E4-2D303BF13D85}" destId="{E1BBCE1E-882B-4C75-9F91-477DB2D9DF01}" srcOrd="0" destOrd="0" presId="urn:microsoft.com/office/officeart/2005/8/layout/process1"/>
    <dgm:cxn modelId="{B6635277-E700-40F3-A555-6A4ED8BEF9E4}" type="presParOf" srcId="{7EA988E9-B63E-4C30-87E4-2D303BF13D85}" destId="{81E45466-CF53-43D9-A692-50AC23E2CA40}" srcOrd="1" destOrd="0" presId="urn:microsoft.com/office/officeart/2005/8/layout/process1"/>
    <dgm:cxn modelId="{C1C0F06B-A1C4-461D-8759-29BC3F0650C6}" type="presParOf" srcId="{81E45466-CF53-43D9-A692-50AC23E2CA40}" destId="{ECABC1F6-1EA6-47E6-94B7-89C56B61ABD0}" srcOrd="0" destOrd="0" presId="urn:microsoft.com/office/officeart/2005/8/layout/process1"/>
    <dgm:cxn modelId="{FFBE4FC3-C3E0-42B5-9202-B3CD03BCBBDF}" type="presParOf" srcId="{7EA988E9-B63E-4C30-87E4-2D303BF13D85}" destId="{8F463E82-2BB4-4AA0-BADD-AC24AF4CB9FD}" srcOrd="2" destOrd="0" presId="urn:microsoft.com/office/officeart/2005/8/layout/process1"/>
    <dgm:cxn modelId="{E46FBDFF-5348-420F-A1BA-0982F3E0F939}" type="presParOf" srcId="{7EA988E9-B63E-4C30-87E4-2D303BF13D85}" destId="{218199CC-ACD6-4B61-B9E3-F538FBECB3B2}" srcOrd="3" destOrd="0" presId="urn:microsoft.com/office/officeart/2005/8/layout/process1"/>
    <dgm:cxn modelId="{34D27ABC-D515-4177-AD7B-97AE987B9E87}" type="presParOf" srcId="{218199CC-ACD6-4B61-B9E3-F538FBECB3B2}" destId="{EAA89780-54E6-4436-94CF-204B4F1B61BD}" srcOrd="0" destOrd="0" presId="urn:microsoft.com/office/officeart/2005/8/layout/process1"/>
    <dgm:cxn modelId="{AB8FBE8C-4D2A-4CDF-A1C9-9D2898FA35D4}" type="presParOf" srcId="{7EA988E9-B63E-4C30-87E4-2D303BF13D85}" destId="{259B8C26-CFAB-4AA2-95F6-6195CA0AE618}" srcOrd="4" destOrd="0" presId="urn:microsoft.com/office/officeart/2005/8/layout/process1"/>
    <dgm:cxn modelId="{0302818B-6203-4298-A634-CE01F5B8EFC9}" type="presParOf" srcId="{7EA988E9-B63E-4C30-87E4-2D303BF13D85}" destId="{4747E358-DFFC-42EE-87AD-2FE3BA26FC91}" srcOrd="5" destOrd="0" presId="urn:microsoft.com/office/officeart/2005/8/layout/process1"/>
    <dgm:cxn modelId="{0EE7B1B4-1887-4E38-B9F3-9200E53BB02C}" type="presParOf" srcId="{4747E358-DFFC-42EE-87AD-2FE3BA26FC91}" destId="{EC59D984-C584-4EBA-ADCF-D4CE11554342}" srcOrd="0" destOrd="0" presId="urn:microsoft.com/office/officeart/2005/8/layout/process1"/>
    <dgm:cxn modelId="{1DA8C10B-3A0B-46DA-A14E-FC9C7257BEE7}" type="presParOf" srcId="{7EA988E9-B63E-4C30-87E4-2D303BF13D85}" destId="{BA485FBC-CE50-44CC-B22C-F9E67CFD9120}" srcOrd="6" destOrd="0" presId="urn:microsoft.com/office/officeart/2005/8/layout/process1"/>
    <dgm:cxn modelId="{C3641C26-97B4-4133-A4C6-5F147237CAF4}" type="presParOf" srcId="{7EA988E9-B63E-4C30-87E4-2D303BF13D85}" destId="{F633FCCE-27B7-41B2-9E5E-57F58EB87A2A}" srcOrd="7" destOrd="0" presId="urn:microsoft.com/office/officeart/2005/8/layout/process1"/>
    <dgm:cxn modelId="{6EC2554E-292D-4C19-B80C-481B1C878C66}" type="presParOf" srcId="{F633FCCE-27B7-41B2-9E5E-57F58EB87A2A}" destId="{0596A424-D12B-4201-A0D1-D2C4A8435558}" srcOrd="0" destOrd="0" presId="urn:microsoft.com/office/officeart/2005/8/layout/process1"/>
    <dgm:cxn modelId="{BED1D6C1-AF34-46C9-B1B7-815DA7180C00}" type="presParOf" srcId="{7EA988E9-B63E-4C30-87E4-2D303BF13D85}" destId="{245CFD6E-C0DA-405D-B1BA-2F2DFE944076}" srcOrd="8"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DC02AF-5968-4FA0-8625-16A4C8296A7C}" type="doc">
      <dgm:prSet loTypeId="urn:microsoft.com/office/officeart/2005/8/layout/cycle5" loCatId="cycle" qsTypeId="urn:microsoft.com/office/officeart/2005/8/quickstyle/simple3" qsCatId="simple" csTypeId="urn:microsoft.com/office/officeart/2005/8/colors/accent1_2" csCatId="accent1" phldr="1"/>
      <dgm:spPr/>
      <dgm:t>
        <a:bodyPr/>
        <a:lstStyle/>
        <a:p>
          <a:endParaRPr lang="en-ZA"/>
        </a:p>
      </dgm:t>
    </dgm:pt>
    <dgm:pt modelId="{947088A5-2351-4780-A1E2-28EBD6A9DDB0}">
      <dgm:prSet phldrT="[Text]"/>
      <dgm:spPr/>
      <dgm:t>
        <a:bodyPr/>
        <a:lstStyle/>
        <a:p>
          <a:r>
            <a:rPr lang="en-ZA" dirty="0" smtClean="0"/>
            <a:t>Plan</a:t>
          </a:r>
          <a:endParaRPr lang="en-ZA" dirty="0"/>
        </a:p>
      </dgm:t>
    </dgm:pt>
    <dgm:pt modelId="{DA530567-D3E9-4027-A20C-829387097E1A}" type="parTrans" cxnId="{1D32B19C-3FCA-4AE5-81C5-C22812FAC9B2}">
      <dgm:prSet/>
      <dgm:spPr/>
      <dgm:t>
        <a:bodyPr/>
        <a:lstStyle/>
        <a:p>
          <a:endParaRPr lang="en-ZA"/>
        </a:p>
      </dgm:t>
    </dgm:pt>
    <dgm:pt modelId="{689C6448-B309-4892-8D2B-BCE96EB949BE}" type="sibTrans" cxnId="{1D32B19C-3FCA-4AE5-81C5-C22812FAC9B2}">
      <dgm:prSet/>
      <dgm:spPr/>
      <dgm:t>
        <a:bodyPr/>
        <a:lstStyle/>
        <a:p>
          <a:endParaRPr lang="en-ZA"/>
        </a:p>
      </dgm:t>
    </dgm:pt>
    <dgm:pt modelId="{2FF42CEB-2464-4B1F-B6B9-8AF18ACEE0AC}">
      <dgm:prSet phldrT="[Text]"/>
      <dgm:spPr/>
      <dgm:t>
        <a:bodyPr/>
        <a:lstStyle/>
        <a:p>
          <a:r>
            <a:rPr lang="en-ZA" dirty="0" smtClean="0"/>
            <a:t>Obtain</a:t>
          </a:r>
          <a:endParaRPr lang="en-ZA" dirty="0"/>
        </a:p>
      </dgm:t>
    </dgm:pt>
    <dgm:pt modelId="{3DA8949E-DE9B-478E-8D63-8852C0AD6667}" type="parTrans" cxnId="{6B61B437-F028-4D6E-BCB4-7D30F16F668D}">
      <dgm:prSet/>
      <dgm:spPr/>
      <dgm:t>
        <a:bodyPr/>
        <a:lstStyle/>
        <a:p>
          <a:endParaRPr lang="en-ZA"/>
        </a:p>
      </dgm:t>
    </dgm:pt>
    <dgm:pt modelId="{DA5EC422-27B6-491E-A9EA-968C89B06781}" type="sibTrans" cxnId="{6B61B437-F028-4D6E-BCB4-7D30F16F668D}">
      <dgm:prSet/>
      <dgm:spPr/>
      <dgm:t>
        <a:bodyPr/>
        <a:lstStyle/>
        <a:p>
          <a:endParaRPr lang="en-ZA"/>
        </a:p>
      </dgm:t>
    </dgm:pt>
    <dgm:pt modelId="{2F87121E-C3F6-4DAF-B3B4-E243E127A004}">
      <dgm:prSet phldrT="[Text]"/>
      <dgm:spPr/>
      <dgm:t>
        <a:bodyPr/>
        <a:lstStyle/>
        <a:p>
          <a:r>
            <a:rPr lang="en-ZA" dirty="0" smtClean="0"/>
            <a:t>Store &amp; Share</a:t>
          </a:r>
          <a:endParaRPr lang="en-ZA" dirty="0"/>
        </a:p>
      </dgm:t>
    </dgm:pt>
    <dgm:pt modelId="{0ACBC1C1-825F-45EA-9513-7F52442C9418}" type="parTrans" cxnId="{DF76B498-6057-47F5-89A6-53A3F675FB66}">
      <dgm:prSet/>
      <dgm:spPr/>
      <dgm:t>
        <a:bodyPr/>
        <a:lstStyle/>
        <a:p>
          <a:endParaRPr lang="en-ZA"/>
        </a:p>
      </dgm:t>
    </dgm:pt>
    <dgm:pt modelId="{790517A7-35D7-4BE0-AD26-C07272F692A8}" type="sibTrans" cxnId="{DF76B498-6057-47F5-89A6-53A3F675FB66}">
      <dgm:prSet/>
      <dgm:spPr/>
      <dgm:t>
        <a:bodyPr/>
        <a:lstStyle/>
        <a:p>
          <a:endParaRPr lang="en-ZA"/>
        </a:p>
      </dgm:t>
    </dgm:pt>
    <dgm:pt modelId="{7A0CDA2A-DCC1-472A-BF49-CE84A61D6F09}">
      <dgm:prSet phldrT="[Text]"/>
      <dgm:spPr/>
      <dgm:t>
        <a:bodyPr/>
        <a:lstStyle/>
        <a:p>
          <a:r>
            <a:rPr lang="en-ZA" dirty="0" smtClean="0"/>
            <a:t>Maintain</a:t>
          </a:r>
          <a:endParaRPr lang="en-ZA" dirty="0"/>
        </a:p>
      </dgm:t>
    </dgm:pt>
    <dgm:pt modelId="{34B0993D-68FD-4271-89AD-3A5A780305CE}" type="parTrans" cxnId="{426DAE4C-8A0B-4C4A-8068-ECE940079175}">
      <dgm:prSet/>
      <dgm:spPr/>
      <dgm:t>
        <a:bodyPr/>
        <a:lstStyle/>
        <a:p>
          <a:endParaRPr lang="en-ZA"/>
        </a:p>
      </dgm:t>
    </dgm:pt>
    <dgm:pt modelId="{59CD6132-37BD-4CA0-B869-FF1A44571C11}" type="sibTrans" cxnId="{426DAE4C-8A0B-4C4A-8068-ECE940079175}">
      <dgm:prSet/>
      <dgm:spPr/>
      <dgm:t>
        <a:bodyPr/>
        <a:lstStyle/>
        <a:p>
          <a:endParaRPr lang="en-ZA"/>
        </a:p>
      </dgm:t>
    </dgm:pt>
    <dgm:pt modelId="{261149C9-35E6-4A4C-B9CE-B15C49883C32}">
      <dgm:prSet phldrT="[Text]"/>
      <dgm:spPr/>
      <dgm:t>
        <a:bodyPr/>
        <a:lstStyle/>
        <a:p>
          <a:r>
            <a:rPr lang="en-ZA" dirty="0" smtClean="0"/>
            <a:t>Dispose</a:t>
          </a:r>
          <a:endParaRPr lang="en-ZA" dirty="0"/>
        </a:p>
      </dgm:t>
    </dgm:pt>
    <dgm:pt modelId="{066CEFF9-279A-4971-8F48-E434B62BFEE6}" type="parTrans" cxnId="{1ABAA582-0ACA-441A-B245-4B564F38B9F4}">
      <dgm:prSet/>
      <dgm:spPr/>
      <dgm:t>
        <a:bodyPr/>
        <a:lstStyle/>
        <a:p>
          <a:endParaRPr lang="en-ZA"/>
        </a:p>
      </dgm:t>
    </dgm:pt>
    <dgm:pt modelId="{BA43A83A-370B-449A-BBEF-E3BDFFD73EF6}" type="sibTrans" cxnId="{1ABAA582-0ACA-441A-B245-4B564F38B9F4}">
      <dgm:prSet/>
      <dgm:spPr/>
      <dgm:t>
        <a:bodyPr/>
        <a:lstStyle/>
        <a:p>
          <a:endParaRPr lang="en-ZA"/>
        </a:p>
      </dgm:t>
    </dgm:pt>
    <dgm:pt modelId="{1027FB63-3297-4119-B7DE-F56070CD1E88}" type="pres">
      <dgm:prSet presAssocID="{AFDC02AF-5968-4FA0-8625-16A4C8296A7C}" presName="cycle" presStyleCnt="0">
        <dgm:presLayoutVars>
          <dgm:dir/>
          <dgm:resizeHandles val="exact"/>
        </dgm:presLayoutVars>
      </dgm:prSet>
      <dgm:spPr/>
      <dgm:t>
        <a:bodyPr/>
        <a:lstStyle/>
        <a:p>
          <a:endParaRPr lang="en-ZA"/>
        </a:p>
      </dgm:t>
    </dgm:pt>
    <dgm:pt modelId="{D27E75D8-72FA-44C8-8573-15108F423B88}" type="pres">
      <dgm:prSet presAssocID="{947088A5-2351-4780-A1E2-28EBD6A9DDB0}" presName="node" presStyleLbl="node1" presStyleIdx="0" presStyleCnt="5">
        <dgm:presLayoutVars>
          <dgm:bulletEnabled val="1"/>
        </dgm:presLayoutVars>
      </dgm:prSet>
      <dgm:spPr/>
      <dgm:t>
        <a:bodyPr/>
        <a:lstStyle/>
        <a:p>
          <a:endParaRPr lang="en-ZA"/>
        </a:p>
      </dgm:t>
    </dgm:pt>
    <dgm:pt modelId="{38635E7F-90DC-4189-887E-893F31824DFC}" type="pres">
      <dgm:prSet presAssocID="{947088A5-2351-4780-A1E2-28EBD6A9DDB0}" presName="spNode" presStyleCnt="0"/>
      <dgm:spPr/>
    </dgm:pt>
    <dgm:pt modelId="{1FD634D6-6263-4FFD-95E4-BD8B6A69D526}" type="pres">
      <dgm:prSet presAssocID="{689C6448-B309-4892-8D2B-BCE96EB949BE}" presName="sibTrans" presStyleLbl="sibTrans1D1" presStyleIdx="0" presStyleCnt="5"/>
      <dgm:spPr/>
      <dgm:t>
        <a:bodyPr/>
        <a:lstStyle/>
        <a:p>
          <a:endParaRPr lang="en-ZA"/>
        </a:p>
      </dgm:t>
    </dgm:pt>
    <dgm:pt modelId="{89AE1A02-69D1-40DC-B5FF-084A67324F06}" type="pres">
      <dgm:prSet presAssocID="{2FF42CEB-2464-4B1F-B6B9-8AF18ACEE0AC}" presName="node" presStyleLbl="node1" presStyleIdx="1" presStyleCnt="5">
        <dgm:presLayoutVars>
          <dgm:bulletEnabled val="1"/>
        </dgm:presLayoutVars>
      </dgm:prSet>
      <dgm:spPr/>
      <dgm:t>
        <a:bodyPr/>
        <a:lstStyle/>
        <a:p>
          <a:endParaRPr lang="en-ZA"/>
        </a:p>
      </dgm:t>
    </dgm:pt>
    <dgm:pt modelId="{0B79FAF0-43D4-417F-98D4-CC9DA06AAE07}" type="pres">
      <dgm:prSet presAssocID="{2FF42CEB-2464-4B1F-B6B9-8AF18ACEE0AC}" presName="spNode" presStyleCnt="0"/>
      <dgm:spPr/>
    </dgm:pt>
    <dgm:pt modelId="{F56E50B0-D39F-4524-8B62-6026021CC9CD}" type="pres">
      <dgm:prSet presAssocID="{DA5EC422-27B6-491E-A9EA-968C89B06781}" presName="sibTrans" presStyleLbl="sibTrans1D1" presStyleIdx="1" presStyleCnt="5"/>
      <dgm:spPr/>
      <dgm:t>
        <a:bodyPr/>
        <a:lstStyle/>
        <a:p>
          <a:endParaRPr lang="en-ZA"/>
        </a:p>
      </dgm:t>
    </dgm:pt>
    <dgm:pt modelId="{868CFC59-4CF6-437E-A3B4-79247079030E}" type="pres">
      <dgm:prSet presAssocID="{2F87121E-C3F6-4DAF-B3B4-E243E127A004}" presName="node" presStyleLbl="node1" presStyleIdx="2" presStyleCnt="5">
        <dgm:presLayoutVars>
          <dgm:bulletEnabled val="1"/>
        </dgm:presLayoutVars>
      </dgm:prSet>
      <dgm:spPr/>
      <dgm:t>
        <a:bodyPr/>
        <a:lstStyle/>
        <a:p>
          <a:endParaRPr lang="en-ZA"/>
        </a:p>
      </dgm:t>
    </dgm:pt>
    <dgm:pt modelId="{9F1CE62E-8D00-444B-B033-D8A268C5803F}" type="pres">
      <dgm:prSet presAssocID="{2F87121E-C3F6-4DAF-B3B4-E243E127A004}" presName="spNode" presStyleCnt="0"/>
      <dgm:spPr/>
    </dgm:pt>
    <dgm:pt modelId="{E2E80BFA-6899-4B1C-935A-B47AB797C623}" type="pres">
      <dgm:prSet presAssocID="{790517A7-35D7-4BE0-AD26-C07272F692A8}" presName="sibTrans" presStyleLbl="sibTrans1D1" presStyleIdx="2" presStyleCnt="5"/>
      <dgm:spPr/>
      <dgm:t>
        <a:bodyPr/>
        <a:lstStyle/>
        <a:p>
          <a:endParaRPr lang="en-ZA"/>
        </a:p>
      </dgm:t>
    </dgm:pt>
    <dgm:pt modelId="{979C9CA9-9E25-4DF5-B57C-438B129B6B30}" type="pres">
      <dgm:prSet presAssocID="{7A0CDA2A-DCC1-472A-BF49-CE84A61D6F09}" presName="node" presStyleLbl="node1" presStyleIdx="3" presStyleCnt="5">
        <dgm:presLayoutVars>
          <dgm:bulletEnabled val="1"/>
        </dgm:presLayoutVars>
      </dgm:prSet>
      <dgm:spPr/>
      <dgm:t>
        <a:bodyPr/>
        <a:lstStyle/>
        <a:p>
          <a:endParaRPr lang="en-ZA"/>
        </a:p>
      </dgm:t>
    </dgm:pt>
    <dgm:pt modelId="{A0B8C098-B794-45F5-B398-C566B9A3B382}" type="pres">
      <dgm:prSet presAssocID="{7A0CDA2A-DCC1-472A-BF49-CE84A61D6F09}" presName="spNode" presStyleCnt="0"/>
      <dgm:spPr/>
    </dgm:pt>
    <dgm:pt modelId="{54D8F5B7-6863-4529-B65E-DD5724C5F731}" type="pres">
      <dgm:prSet presAssocID="{59CD6132-37BD-4CA0-B869-FF1A44571C11}" presName="sibTrans" presStyleLbl="sibTrans1D1" presStyleIdx="3" presStyleCnt="5"/>
      <dgm:spPr/>
      <dgm:t>
        <a:bodyPr/>
        <a:lstStyle/>
        <a:p>
          <a:endParaRPr lang="en-ZA"/>
        </a:p>
      </dgm:t>
    </dgm:pt>
    <dgm:pt modelId="{E26C2BE6-B257-4E5E-8D4B-54F02263CDB8}" type="pres">
      <dgm:prSet presAssocID="{261149C9-35E6-4A4C-B9CE-B15C49883C32}" presName="node" presStyleLbl="node1" presStyleIdx="4" presStyleCnt="5">
        <dgm:presLayoutVars>
          <dgm:bulletEnabled val="1"/>
        </dgm:presLayoutVars>
      </dgm:prSet>
      <dgm:spPr/>
      <dgm:t>
        <a:bodyPr/>
        <a:lstStyle/>
        <a:p>
          <a:endParaRPr lang="en-ZA"/>
        </a:p>
      </dgm:t>
    </dgm:pt>
    <dgm:pt modelId="{C8043123-2017-4366-A3BA-2D2D21960AC4}" type="pres">
      <dgm:prSet presAssocID="{261149C9-35E6-4A4C-B9CE-B15C49883C32}" presName="spNode" presStyleCnt="0"/>
      <dgm:spPr/>
    </dgm:pt>
    <dgm:pt modelId="{5E465508-1C92-4E79-83A1-71A84033768A}" type="pres">
      <dgm:prSet presAssocID="{BA43A83A-370B-449A-BBEF-E3BDFFD73EF6}" presName="sibTrans" presStyleLbl="sibTrans1D1" presStyleIdx="4" presStyleCnt="5"/>
      <dgm:spPr/>
      <dgm:t>
        <a:bodyPr/>
        <a:lstStyle/>
        <a:p>
          <a:endParaRPr lang="en-ZA"/>
        </a:p>
      </dgm:t>
    </dgm:pt>
  </dgm:ptLst>
  <dgm:cxnLst>
    <dgm:cxn modelId="{E026C2E7-BC87-4B72-8A1F-24F5C0C57913}" type="presOf" srcId="{947088A5-2351-4780-A1E2-28EBD6A9DDB0}" destId="{D27E75D8-72FA-44C8-8573-15108F423B88}" srcOrd="0" destOrd="0" presId="urn:microsoft.com/office/officeart/2005/8/layout/cycle5"/>
    <dgm:cxn modelId="{D68A3D55-F827-40E5-B625-22005AB6AFCC}" type="presOf" srcId="{7A0CDA2A-DCC1-472A-BF49-CE84A61D6F09}" destId="{979C9CA9-9E25-4DF5-B57C-438B129B6B30}" srcOrd="0" destOrd="0" presId="urn:microsoft.com/office/officeart/2005/8/layout/cycle5"/>
    <dgm:cxn modelId="{1ABAA582-0ACA-441A-B245-4B564F38B9F4}" srcId="{AFDC02AF-5968-4FA0-8625-16A4C8296A7C}" destId="{261149C9-35E6-4A4C-B9CE-B15C49883C32}" srcOrd="4" destOrd="0" parTransId="{066CEFF9-279A-4971-8F48-E434B62BFEE6}" sibTransId="{BA43A83A-370B-449A-BBEF-E3BDFFD73EF6}"/>
    <dgm:cxn modelId="{1D32B19C-3FCA-4AE5-81C5-C22812FAC9B2}" srcId="{AFDC02AF-5968-4FA0-8625-16A4C8296A7C}" destId="{947088A5-2351-4780-A1E2-28EBD6A9DDB0}" srcOrd="0" destOrd="0" parTransId="{DA530567-D3E9-4027-A20C-829387097E1A}" sibTransId="{689C6448-B309-4892-8D2B-BCE96EB949BE}"/>
    <dgm:cxn modelId="{D3BE6524-15BF-4C4F-8E75-2309468242E5}" type="presOf" srcId="{2F87121E-C3F6-4DAF-B3B4-E243E127A004}" destId="{868CFC59-4CF6-437E-A3B4-79247079030E}" srcOrd="0" destOrd="0" presId="urn:microsoft.com/office/officeart/2005/8/layout/cycle5"/>
    <dgm:cxn modelId="{31AB26C6-C921-4669-BE7F-D16942E10A97}" type="presOf" srcId="{261149C9-35E6-4A4C-B9CE-B15C49883C32}" destId="{E26C2BE6-B257-4E5E-8D4B-54F02263CDB8}" srcOrd="0" destOrd="0" presId="urn:microsoft.com/office/officeart/2005/8/layout/cycle5"/>
    <dgm:cxn modelId="{C5347B95-F924-4EE1-B2F1-DAEE6B71489F}" type="presOf" srcId="{BA43A83A-370B-449A-BBEF-E3BDFFD73EF6}" destId="{5E465508-1C92-4E79-83A1-71A84033768A}" srcOrd="0" destOrd="0" presId="urn:microsoft.com/office/officeart/2005/8/layout/cycle5"/>
    <dgm:cxn modelId="{DF76B498-6057-47F5-89A6-53A3F675FB66}" srcId="{AFDC02AF-5968-4FA0-8625-16A4C8296A7C}" destId="{2F87121E-C3F6-4DAF-B3B4-E243E127A004}" srcOrd="2" destOrd="0" parTransId="{0ACBC1C1-825F-45EA-9513-7F52442C9418}" sibTransId="{790517A7-35D7-4BE0-AD26-C07272F692A8}"/>
    <dgm:cxn modelId="{0CB001AE-8A59-4BB8-AA4B-E9C31582337B}" type="presOf" srcId="{689C6448-B309-4892-8D2B-BCE96EB949BE}" destId="{1FD634D6-6263-4FFD-95E4-BD8B6A69D526}" srcOrd="0" destOrd="0" presId="urn:microsoft.com/office/officeart/2005/8/layout/cycle5"/>
    <dgm:cxn modelId="{65A547B3-E9EA-4882-9E74-F1CEE900EFE6}" type="presOf" srcId="{AFDC02AF-5968-4FA0-8625-16A4C8296A7C}" destId="{1027FB63-3297-4119-B7DE-F56070CD1E88}" srcOrd="0" destOrd="0" presId="urn:microsoft.com/office/officeart/2005/8/layout/cycle5"/>
    <dgm:cxn modelId="{C667CCD9-732C-4CD7-81AB-8369B97CE10D}" type="presOf" srcId="{790517A7-35D7-4BE0-AD26-C07272F692A8}" destId="{E2E80BFA-6899-4B1C-935A-B47AB797C623}" srcOrd="0" destOrd="0" presId="urn:microsoft.com/office/officeart/2005/8/layout/cycle5"/>
    <dgm:cxn modelId="{6B61B437-F028-4D6E-BCB4-7D30F16F668D}" srcId="{AFDC02AF-5968-4FA0-8625-16A4C8296A7C}" destId="{2FF42CEB-2464-4B1F-B6B9-8AF18ACEE0AC}" srcOrd="1" destOrd="0" parTransId="{3DA8949E-DE9B-478E-8D63-8852C0AD6667}" sibTransId="{DA5EC422-27B6-491E-A9EA-968C89B06781}"/>
    <dgm:cxn modelId="{8605ABB6-7D6F-4A80-982D-65BDBA3682FD}" type="presOf" srcId="{2FF42CEB-2464-4B1F-B6B9-8AF18ACEE0AC}" destId="{89AE1A02-69D1-40DC-B5FF-084A67324F06}" srcOrd="0" destOrd="0" presId="urn:microsoft.com/office/officeart/2005/8/layout/cycle5"/>
    <dgm:cxn modelId="{77812B5B-3771-48BE-A625-6CC79A2184DC}" type="presOf" srcId="{DA5EC422-27B6-491E-A9EA-968C89B06781}" destId="{F56E50B0-D39F-4524-8B62-6026021CC9CD}" srcOrd="0" destOrd="0" presId="urn:microsoft.com/office/officeart/2005/8/layout/cycle5"/>
    <dgm:cxn modelId="{A770F9C5-895E-4346-A577-42EB6E932AAC}" type="presOf" srcId="{59CD6132-37BD-4CA0-B869-FF1A44571C11}" destId="{54D8F5B7-6863-4529-B65E-DD5724C5F731}" srcOrd="0" destOrd="0" presId="urn:microsoft.com/office/officeart/2005/8/layout/cycle5"/>
    <dgm:cxn modelId="{426DAE4C-8A0B-4C4A-8068-ECE940079175}" srcId="{AFDC02AF-5968-4FA0-8625-16A4C8296A7C}" destId="{7A0CDA2A-DCC1-472A-BF49-CE84A61D6F09}" srcOrd="3" destOrd="0" parTransId="{34B0993D-68FD-4271-89AD-3A5A780305CE}" sibTransId="{59CD6132-37BD-4CA0-B869-FF1A44571C11}"/>
    <dgm:cxn modelId="{B45B974B-BF0B-4A14-B412-BFFFE907D56E}" type="presParOf" srcId="{1027FB63-3297-4119-B7DE-F56070CD1E88}" destId="{D27E75D8-72FA-44C8-8573-15108F423B88}" srcOrd="0" destOrd="0" presId="urn:microsoft.com/office/officeart/2005/8/layout/cycle5"/>
    <dgm:cxn modelId="{C15FDFD9-D274-4CA8-9106-539A3CDBF2DE}" type="presParOf" srcId="{1027FB63-3297-4119-B7DE-F56070CD1E88}" destId="{38635E7F-90DC-4189-887E-893F31824DFC}" srcOrd="1" destOrd="0" presId="urn:microsoft.com/office/officeart/2005/8/layout/cycle5"/>
    <dgm:cxn modelId="{02EBA2EF-4EC1-4528-BE4A-DB32712CD594}" type="presParOf" srcId="{1027FB63-3297-4119-B7DE-F56070CD1E88}" destId="{1FD634D6-6263-4FFD-95E4-BD8B6A69D526}" srcOrd="2" destOrd="0" presId="urn:microsoft.com/office/officeart/2005/8/layout/cycle5"/>
    <dgm:cxn modelId="{D540AF93-0EC7-4093-98BC-AB142DF86FB4}" type="presParOf" srcId="{1027FB63-3297-4119-B7DE-F56070CD1E88}" destId="{89AE1A02-69D1-40DC-B5FF-084A67324F06}" srcOrd="3" destOrd="0" presId="urn:microsoft.com/office/officeart/2005/8/layout/cycle5"/>
    <dgm:cxn modelId="{7EFB07DF-A98E-484E-914E-64256FDFBC11}" type="presParOf" srcId="{1027FB63-3297-4119-B7DE-F56070CD1E88}" destId="{0B79FAF0-43D4-417F-98D4-CC9DA06AAE07}" srcOrd="4" destOrd="0" presId="urn:microsoft.com/office/officeart/2005/8/layout/cycle5"/>
    <dgm:cxn modelId="{939D1DED-0013-4890-B259-19B212B1909F}" type="presParOf" srcId="{1027FB63-3297-4119-B7DE-F56070CD1E88}" destId="{F56E50B0-D39F-4524-8B62-6026021CC9CD}" srcOrd="5" destOrd="0" presId="urn:microsoft.com/office/officeart/2005/8/layout/cycle5"/>
    <dgm:cxn modelId="{C25C1C54-6BFA-43A6-BDB8-A2D39A5A4AD4}" type="presParOf" srcId="{1027FB63-3297-4119-B7DE-F56070CD1E88}" destId="{868CFC59-4CF6-437E-A3B4-79247079030E}" srcOrd="6" destOrd="0" presId="urn:microsoft.com/office/officeart/2005/8/layout/cycle5"/>
    <dgm:cxn modelId="{E7B1F7A7-C767-4524-B9F5-A1EC9E390ADA}" type="presParOf" srcId="{1027FB63-3297-4119-B7DE-F56070CD1E88}" destId="{9F1CE62E-8D00-444B-B033-D8A268C5803F}" srcOrd="7" destOrd="0" presId="urn:microsoft.com/office/officeart/2005/8/layout/cycle5"/>
    <dgm:cxn modelId="{F23793EB-6711-4A6B-B544-075572059636}" type="presParOf" srcId="{1027FB63-3297-4119-B7DE-F56070CD1E88}" destId="{E2E80BFA-6899-4B1C-935A-B47AB797C623}" srcOrd="8" destOrd="0" presId="urn:microsoft.com/office/officeart/2005/8/layout/cycle5"/>
    <dgm:cxn modelId="{100EBE84-EF65-4B8A-9BAE-D375851978EA}" type="presParOf" srcId="{1027FB63-3297-4119-B7DE-F56070CD1E88}" destId="{979C9CA9-9E25-4DF5-B57C-438B129B6B30}" srcOrd="9" destOrd="0" presId="urn:microsoft.com/office/officeart/2005/8/layout/cycle5"/>
    <dgm:cxn modelId="{61C47B11-8408-411A-BA2A-E5F80BF3B6D8}" type="presParOf" srcId="{1027FB63-3297-4119-B7DE-F56070CD1E88}" destId="{A0B8C098-B794-45F5-B398-C566B9A3B382}" srcOrd="10" destOrd="0" presId="urn:microsoft.com/office/officeart/2005/8/layout/cycle5"/>
    <dgm:cxn modelId="{7EF873FA-1209-44C2-BC9D-0885EA66FD98}" type="presParOf" srcId="{1027FB63-3297-4119-B7DE-F56070CD1E88}" destId="{54D8F5B7-6863-4529-B65E-DD5724C5F731}" srcOrd="11" destOrd="0" presId="urn:microsoft.com/office/officeart/2005/8/layout/cycle5"/>
    <dgm:cxn modelId="{569ACF26-E9FA-4429-8FE8-AB48EC795A5F}" type="presParOf" srcId="{1027FB63-3297-4119-B7DE-F56070CD1E88}" destId="{E26C2BE6-B257-4E5E-8D4B-54F02263CDB8}" srcOrd="12" destOrd="0" presId="urn:microsoft.com/office/officeart/2005/8/layout/cycle5"/>
    <dgm:cxn modelId="{486BDCA4-5AB2-49DD-A4BA-B39F4C7167FD}" type="presParOf" srcId="{1027FB63-3297-4119-B7DE-F56070CD1E88}" destId="{C8043123-2017-4366-A3BA-2D2D21960AC4}" srcOrd="13" destOrd="0" presId="urn:microsoft.com/office/officeart/2005/8/layout/cycle5"/>
    <dgm:cxn modelId="{76AA4F78-9F41-48C5-8A6B-8F11E67CBBF1}" type="presParOf" srcId="{1027FB63-3297-4119-B7DE-F56070CD1E88}" destId="{5E465508-1C92-4E79-83A1-71A84033768A}" srcOrd="14"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1481" cy="49895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71125" y="0"/>
            <a:ext cx="2961481" cy="498951"/>
          </a:xfrm>
          <a:prstGeom prst="rect">
            <a:avLst/>
          </a:prstGeom>
        </p:spPr>
        <p:txBody>
          <a:bodyPr vert="horz" lIns="91440" tIns="45720" rIns="91440" bIns="45720" rtlCol="0"/>
          <a:lstStyle>
            <a:lvl1pPr algn="r">
              <a:defRPr sz="1200"/>
            </a:lvl1pPr>
          </a:lstStyle>
          <a:p>
            <a:fld id="{9E2D6A96-EEAA-45F3-AC60-1F6F4C90DA60}" type="datetimeFigureOut">
              <a:rPr lang="en-US" smtClean="0"/>
              <a:pPr/>
              <a:t>3/7/2011</a:t>
            </a:fld>
            <a:endParaRPr lang="en-US" dirty="0"/>
          </a:p>
        </p:txBody>
      </p:sp>
      <p:sp>
        <p:nvSpPr>
          <p:cNvPr id="4" name="Footer Placeholder 3"/>
          <p:cNvSpPr>
            <a:spLocks noGrp="1"/>
          </p:cNvSpPr>
          <p:nvPr>
            <p:ph type="ftr" sz="quarter" idx="2"/>
          </p:nvPr>
        </p:nvSpPr>
        <p:spPr>
          <a:xfrm>
            <a:off x="0" y="9478342"/>
            <a:ext cx="2961481" cy="498951"/>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71125" y="9478342"/>
            <a:ext cx="2961481" cy="498951"/>
          </a:xfrm>
          <a:prstGeom prst="rect">
            <a:avLst/>
          </a:prstGeom>
        </p:spPr>
        <p:txBody>
          <a:bodyPr vert="horz" lIns="91440" tIns="45720" rIns="91440" bIns="45720" rtlCol="0" anchor="b"/>
          <a:lstStyle>
            <a:lvl1pPr algn="r">
              <a:defRPr sz="1200"/>
            </a:lvl1pPr>
          </a:lstStyle>
          <a:p>
            <a:fld id="{19F09510-2374-4145-B9A5-758259E03113}"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2275" cy="49847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71913" y="0"/>
            <a:ext cx="2960687" cy="498475"/>
          </a:xfrm>
          <a:prstGeom prst="rect">
            <a:avLst/>
          </a:prstGeom>
        </p:spPr>
        <p:txBody>
          <a:bodyPr vert="horz" lIns="91440" tIns="45720" rIns="91440" bIns="45720" rtlCol="0"/>
          <a:lstStyle>
            <a:lvl1pPr algn="r">
              <a:defRPr sz="1200"/>
            </a:lvl1pPr>
          </a:lstStyle>
          <a:p>
            <a:fld id="{8E2A22C8-55EA-4156-A89F-7EFE862C1AE7}" type="datetimeFigureOut">
              <a:rPr lang="en-US" smtClean="0"/>
              <a:pPr/>
              <a:t>3/7/2011</a:t>
            </a:fld>
            <a:endParaRPr lang="en-US" dirty="0"/>
          </a:p>
        </p:txBody>
      </p:sp>
      <p:sp>
        <p:nvSpPr>
          <p:cNvPr id="4" name="Slide Image Placeholder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4213" y="4740275"/>
            <a:ext cx="5467350" cy="44910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78963"/>
            <a:ext cx="2962275" cy="49847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a:defRPr sz="1200"/>
            </a:lvl1pPr>
          </a:lstStyle>
          <a:p>
            <a:fld id="{DC3BD6FC-FDDD-41B9-A41D-4A5268F0D93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BD6FC-FDDD-41B9-A41D-4A5268F0D93F}"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BD6FC-FDDD-41B9-A41D-4A5268F0D93F}"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1"/>
            <a:r>
              <a:rPr lang="en-US" i="1" dirty="0" smtClean="0"/>
              <a:t>Resource</a:t>
            </a:r>
            <a:r>
              <a:rPr lang="en-US" i="1" baseline="0" dirty="0" smtClean="0"/>
              <a:t> Mapping: </a:t>
            </a:r>
          </a:p>
          <a:p>
            <a:pPr lvl="1">
              <a:buFont typeface="Arial" pitchFamily="34" charset="0"/>
              <a:buChar char="•"/>
            </a:pPr>
            <a:r>
              <a:rPr lang="en-US" i="1" dirty="0" smtClean="0"/>
              <a:t>To provide essential planning data to enable USAID and the South African Government in the Free State to streamline funding for OVC service delivery and ensure that the most under-resourced areas of the province are prioritized. </a:t>
            </a:r>
          </a:p>
          <a:p>
            <a:pPr lvl="1">
              <a:buFont typeface="Arial" pitchFamily="34" charset="0"/>
              <a:buChar char="•"/>
            </a:pPr>
            <a:r>
              <a:rPr lang="en-US" i="1" dirty="0" smtClean="0"/>
              <a:t>Increase availability of data related to location of sites as well as the types and range of services provided in order to enhance the ability of NGO partners and government to coordinate service delivery and maximize efficiencies in utilization of resources across the Free state</a:t>
            </a:r>
          </a:p>
          <a:p>
            <a:pPr lvl="1">
              <a:buFont typeface="Arial" pitchFamily="34" charset="0"/>
              <a:buNone/>
            </a:pPr>
            <a:endParaRPr lang="en-ZA" i="1" dirty="0" smtClean="0"/>
          </a:p>
          <a:p>
            <a:pPr lvl="1">
              <a:buFont typeface="Arial" pitchFamily="34" charset="0"/>
              <a:buNone/>
            </a:pPr>
            <a:r>
              <a:rPr lang="en-ZA" i="1" dirty="0" smtClean="0"/>
              <a:t>Conclusion:</a:t>
            </a:r>
          </a:p>
          <a:p>
            <a:pPr lvl="1">
              <a:buFont typeface="Arial" pitchFamily="34" charset="0"/>
              <a:buChar char="•"/>
            </a:pPr>
            <a:r>
              <a:rPr lang="en-ZA" i="1" dirty="0" smtClean="0"/>
              <a:t>The mapping exercise is a further step into understanding current distribution and scope of OVC services in the Free state and highlights the need to further strengthen coordination at local levels. </a:t>
            </a:r>
          </a:p>
          <a:p>
            <a:pPr lvl="1">
              <a:buFont typeface="Arial" pitchFamily="34" charset="0"/>
              <a:buChar char="•"/>
            </a:pPr>
            <a:r>
              <a:rPr lang="en-ZA" i="1" dirty="0" smtClean="0"/>
              <a:t>The fact that most partners rely on referrals to enable their target communities to access the full range of services they need means that access to information about options for referrals is essential as is the need to share data on services rendered to a given pool of clients</a:t>
            </a:r>
          </a:p>
          <a:p>
            <a:pPr lvl="1">
              <a:buFont typeface="Arial" pitchFamily="34" charset="0"/>
              <a:buChar char="•"/>
            </a:pPr>
            <a:r>
              <a:rPr lang="en-ZA" i="1" dirty="0" smtClean="0"/>
              <a:t>There is a clear need to invest in identification of underserved areas in relation to OVC burden and to prioritise these in selection of sites by implementing partners</a:t>
            </a:r>
          </a:p>
          <a:p>
            <a:pPr lvl="1">
              <a:buFont typeface="Arial" pitchFamily="34" charset="0"/>
              <a:buChar char="•"/>
            </a:pPr>
            <a:r>
              <a:rPr lang="en-ZA" i="1" dirty="0" smtClean="0"/>
              <a:t>The role of government stakeholders in this is critical as they should have a broader view of needs across the province; such data should be readily available in order to enhance decisions about selection of sites</a:t>
            </a:r>
          </a:p>
          <a:p>
            <a:pPr lvl="1">
              <a:buFont typeface="Arial" pitchFamily="34" charset="0"/>
              <a:buChar char="•"/>
            </a:pPr>
            <a:endParaRPr lang="en-US" i="1" dirty="0" smtClean="0"/>
          </a:p>
          <a:p>
            <a:endParaRPr lang="en-ZA" dirty="0"/>
          </a:p>
        </p:txBody>
      </p:sp>
      <p:sp>
        <p:nvSpPr>
          <p:cNvPr id="4" name="Slide Number Placeholder 3"/>
          <p:cNvSpPr>
            <a:spLocks noGrp="1"/>
          </p:cNvSpPr>
          <p:nvPr>
            <p:ph type="sldNum" sz="quarter" idx="10"/>
          </p:nvPr>
        </p:nvSpPr>
        <p:spPr/>
        <p:txBody>
          <a:bodyPr/>
          <a:lstStyle/>
          <a:p>
            <a:fld id="{DC3BD6FC-FDDD-41B9-A41D-4A5268F0D93F}" type="slidenum">
              <a:rPr lang="en-US" smtClean="0"/>
              <a:pPr/>
              <a:t>12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i="1" kern="1200" baseline="0" dirty="0" smtClean="0">
                <a:solidFill>
                  <a:schemeClr val="tx1"/>
                </a:solidFill>
                <a:latin typeface="+mn-lt"/>
                <a:ea typeface="+mn-ea"/>
                <a:cs typeface="+mn-cs"/>
              </a:rPr>
              <a:t>Input and output measures demonstrate effort expended and numbers served, but reveal little about whether these interventions are making a difference—whether the targeted population is any better off as a result.</a:t>
            </a:r>
          </a:p>
          <a:p>
            <a:endParaRPr lang="en-ZA" sz="1200" i="1" kern="1200" baseline="0" dirty="0" smtClean="0">
              <a:solidFill>
                <a:schemeClr val="tx1"/>
              </a:solidFill>
              <a:latin typeface="+mn-lt"/>
              <a:ea typeface="+mn-ea"/>
              <a:cs typeface="+mn-cs"/>
            </a:endParaRPr>
          </a:p>
          <a:p>
            <a:r>
              <a:rPr lang="en-ZA" i="1" dirty="0" smtClean="0"/>
              <a:t>Programs</a:t>
            </a:r>
            <a:r>
              <a:rPr lang="en-ZA" i="1" baseline="0" dirty="0" smtClean="0"/>
              <a:t> </a:t>
            </a:r>
            <a:r>
              <a:rPr lang="en-ZA" i="1" dirty="0" smtClean="0"/>
              <a:t>cannot hide behind data indicating numbers served, but must outline specifically how targeted audiences are better off as a result of their program or service</a:t>
            </a:r>
            <a:endParaRPr lang="en-ZA" dirty="0"/>
          </a:p>
        </p:txBody>
      </p:sp>
      <p:sp>
        <p:nvSpPr>
          <p:cNvPr id="4" name="Slide Number Placeholder 3"/>
          <p:cNvSpPr>
            <a:spLocks noGrp="1"/>
          </p:cNvSpPr>
          <p:nvPr>
            <p:ph type="sldNum" sz="quarter" idx="10"/>
          </p:nvPr>
        </p:nvSpPr>
        <p:spPr/>
        <p:txBody>
          <a:bodyPr/>
          <a:lstStyle/>
          <a:p>
            <a:fld id="{DC3BD6FC-FDDD-41B9-A41D-4A5268F0D93F}" type="slidenum">
              <a:rPr lang="en-US" smtClean="0"/>
              <a:pPr/>
              <a:t>19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BD6FC-FDDD-41B9-A41D-4A5268F0D93F}" type="slidenum">
              <a:rPr lang="en-US" smtClean="0"/>
              <a:pPr/>
              <a:t>32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64CF2E0-CCC4-4E1E-9902-C3C36AB3FDA4}" type="datetimeFigureOut">
              <a:rPr lang="en-US" smtClean="0"/>
              <a:pPr/>
              <a:t>3/7/2011</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F42FDE4-A7DD-41A7-A0A6-9B649FB43336}" type="slidenum">
              <a:rPr kumimoji="0" lang="en-US" smtClean="0"/>
              <a:pPr/>
              <a:t>‹#›</a:t>
            </a:fld>
            <a:endParaRPr kumimoji="0" lang="en-US" sz="140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11D2AF-73D2-42C7-A120-BF3408921DED}" type="datetimeFigureOut">
              <a:rPr lang="en-US" smtClean="0"/>
              <a:pPr/>
              <a:t>3/7/2011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65D6F3D-2650-4F23-93FF-E087012300D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E11D2AF-73D2-42C7-A120-BF3408921DED}" type="datetimeFigureOut">
              <a:rPr lang="en-US" smtClean="0"/>
              <a:pPr/>
              <a:t>3/7/2011</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65D6F3D-2650-4F23-93FF-E087012300D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4CF2E0-CCC4-4E1E-9902-C3C36AB3FDA4}" type="datetimeFigureOut">
              <a:rPr lang="en-US" smtClean="0"/>
              <a:pPr/>
              <a:t>3/7/2011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F42FDE4-A7DD-41A7-A0A6-9B649FB43336}"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64CF2E0-CCC4-4E1E-9902-C3C36AB3FDA4}" type="datetimeFigureOut">
              <a:rPr lang="en-US" smtClean="0"/>
              <a:pPr/>
              <a:t>3/7/2011</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6F42FDE4-A7DD-41A7-A0A6-9B649FB43336}"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E11D2AF-73D2-42C7-A120-BF3408921DED}" type="datetimeFigureOut">
              <a:rPr lang="en-US" smtClean="0"/>
              <a:pPr/>
              <a:t>3/7/2011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65D6F3D-2650-4F23-93FF-E087012300D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E11D2AF-73D2-42C7-A120-BF3408921DED}" type="datetimeFigureOut">
              <a:rPr lang="en-US" smtClean="0"/>
              <a:pPr/>
              <a:t>3/7/2011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65D6F3D-2650-4F23-93FF-E087012300D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E11D2AF-73D2-42C7-A120-BF3408921DED}" type="datetimeFigureOut">
              <a:rPr lang="en-US" smtClean="0"/>
              <a:pPr/>
              <a:t>3/7/2011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A65D6F3D-2650-4F23-93FF-E087012300D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E11D2AF-73D2-42C7-A120-BF3408921DED}" type="datetimeFigureOut">
              <a:rPr lang="en-US" smtClean="0"/>
              <a:pPr/>
              <a:t>3/7/2011</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A65D6F3D-2650-4F23-93FF-E087012300D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E11D2AF-73D2-42C7-A120-BF3408921DED}" type="datetimeFigureOut">
              <a:rPr lang="en-US" smtClean="0"/>
              <a:pPr/>
              <a:t>3/7/2011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65D6F3D-2650-4F23-93FF-E087012300D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E11D2AF-73D2-42C7-A120-BF3408921DED}" type="datetimeFigureOut">
              <a:rPr lang="en-US" smtClean="0"/>
              <a:pPr/>
              <a:t>3/7/2011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65D6F3D-2650-4F23-93FF-E087012300DF}"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algn="r" eaLnBrk="1" latinLnBrk="0" hangingPunct="1"/>
            <a:fld id="{564CF2E0-CCC4-4E1E-9902-C3C36AB3FDA4}" type="datetimeFigureOut">
              <a:rPr lang="en-US" smtClean="0"/>
              <a:pPr algn="r" eaLnBrk="1" latinLnBrk="0" hangingPunct="1"/>
              <a:t>3/7/2011</a:t>
            </a:fld>
            <a:endParaRPr lang="en-US" sz="1400" dirty="0">
              <a:solidFill>
                <a:schemeClr val="tx2"/>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lgn="ctr" eaLnBrk="1" latinLnBrk="0" hangingPunct="1"/>
            <a:fld id="{6F42FDE4-A7DD-41A7-A0A6-9B649FB43336}" type="slidenum">
              <a:rPr kumimoji="0" lang="en-US" smtClean="0"/>
              <a:pPr algn="ctr" eaLnBrk="1" latinLnBrk="0" hangingPunct="1"/>
              <a:t>‹#›</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drkamogan@gmail.co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MONITORING AND Evaluation OF ovc programs</a:t>
            </a:r>
            <a:endParaRPr lang="en-ZA" dirty="0"/>
          </a:p>
        </p:txBody>
      </p:sp>
      <p:sp>
        <p:nvSpPr>
          <p:cNvPr id="3" name="Subtitle 2"/>
          <p:cNvSpPr>
            <a:spLocks noGrp="1"/>
          </p:cNvSpPr>
          <p:nvPr>
            <p:ph type="subTitle" idx="1"/>
          </p:nvPr>
        </p:nvSpPr>
        <p:spPr/>
        <p:txBody>
          <a:bodyPr/>
          <a:lstStyle/>
          <a:p>
            <a:r>
              <a:rPr lang="en-ZA" dirty="0" smtClean="0"/>
              <a:t>Dr. Nelson Kamoga</a:t>
            </a: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7527032" cy="482312"/>
          </a:xfrm>
        </p:spPr>
        <p:txBody>
          <a:bodyPr>
            <a:normAutofit/>
          </a:bodyPr>
          <a:lstStyle/>
          <a:p>
            <a:pPr algn="ctr"/>
            <a:r>
              <a:rPr lang="en-ZA" sz="2400" dirty="0" smtClean="0"/>
              <a:t>Motivation for RESULTS BASED MONITORING</a:t>
            </a:r>
            <a:endParaRPr lang="en-ZA" sz="2400" dirty="0"/>
          </a:p>
        </p:txBody>
      </p:sp>
      <p:sp>
        <p:nvSpPr>
          <p:cNvPr id="3" name="Content Placeholder 2"/>
          <p:cNvSpPr>
            <a:spLocks noGrp="1"/>
          </p:cNvSpPr>
          <p:nvPr>
            <p:ph idx="1"/>
          </p:nvPr>
        </p:nvSpPr>
        <p:spPr>
          <a:xfrm>
            <a:off x="0" y="836712"/>
            <a:ext cx="8172400" cy="5619024"/>
          </a:xfrm>
        </p:spPr>
        <p:txBody>
          <a:bodyPr>
            <a:normAutofit/>
          </a:bodyPr>
          <a:lstStyle/>
          <a:p>
            <a:r>
              <a:rPr lang="en-ZA" i="1" dirty="0" smtClean="0"/>
              <a:t>Limited resources yet a lot of needs</a:t>
            </a:r>
          </a:p>
          <a:p>
            <a:r>
              <a:rPr lang="en-ZA" i="1" dirty="0" smtClean="0"/>
              <a:t>Many options – interventions (prevent/alleviate)</a:t>
            </a:r>
          </a:p>
          <a:p>
            <a:r>
              <a:rPr lang="en-ZA" i="1" dirty="0" smtClean="0"/>
              <a:t>Which options are most cost effective/beneficial</a:t>
            </a:r>
          </a:p>
          <a:p>
            <a:r>
              <a:rPr lang="en-ZA" i="1" dirty="0" smtClean="0"/>
              <a:t>Donors and governments are now more interested in interventions that are proven to work</a:t>
            </a:r>
          </a:p>
          <a:p>
            <a:r>
              <a:rPr lang="en-ZA" i="1" dirty="0" smtClean="0"/>
              <a:t>Emphasis on accountability for providing goods and services to populations through effective use of resources, and showing partners outcomes of  investments</a:t>
            </a:r>
          </a:p>
          <a:p>
            <a:r>
              <a:rPr lang="en-ZA" i="1" dirty="0" smtClean="0"/>
              <a:t>Are our activities, processes, policies, etc are working towards specific results</a:t>
            </a:r>
          </a:p>
          <a:p>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7239000" cy="626328"/>
          </a:xfrm>
        </p:spPr>
        <p:txBody>
          <a:bodyPr>
            <a:normAutofit/>
          </a:bodyPr>
          <a:lstStyle/>
          <a:p>
            <a:r>
              <a:rPr lang="en-ZA" sz="2800" dirty="0" smtClean="0"/>
              <a:t>RESULTS CHAIN of OVC interventions</a:t>
            </a:r>
            <a:endParaRPr lang="en-ZA" sz="2800"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0040"/>
            <a:ext cx="8100392" cy="588680"/>
          </a:xfrm>
        </p:spPr>
        <p:txBody>
          <a:bodyPr>
            <a:normAutofit/>
          </a:bodyPr>
          <a:lstStyle/>
          <a:p>
            <a:pPr algn="ctr"/>
            <a:r>
              <a:rPr lang="en-ZA" sz="3200" dirty="0" smtClean="0"/>
              <a:t>RESULTS chain -1</a:t>
            </a:r>
            <a:endParaRPr lang="en-ZA" sz="3200" dirty="0"/>
          </a:p>
        </p:txBody>
      </p:sp>
      <p:sp>
        <p:nvSpPr>
          <p:cNvPr id="3" name="Content Placeholder 2"/>
          <p:cNvSpPr>
            <a:spLocks noGrp="1"/>
          </p:cNvSpPr>
          <p:nvPr>
            <p:ph idx="1"/>
          </p:nvPr>
        </p:nvSpPr>
        <p:spPr>
          <a:xfrm>
            <a:off x="179512" y="980728"/>
            <a:ext cx="7848872" cy="5475008"/>
          </a:xfrm>
        </p:spPr>
        <p:txBody>
          <a:bodyPr>
            <a:normAutofit/>
          </a:bodyPr>
          <a:lstStyle/>
          <a:p>
            <a:pPr lvl="0"/>
            <a:r>
              <a:rPr lang="en-ZA" sz="2400" i="1" dirty="0" smtClean="0"/>
              <a:t>Baseline Assessment of OVC burden &amp; vulnerability</a:t>
            </a:r>
          </a:p>
          <a:p>
            <a:pPr>
              <a:buFont typeface="Wingdings" pitchFamily="2" charset="2"/>
              <a:buChar char="q"/>
            </a:pPr>
            <a:r>
              <a:rPr lang="en-ZA" sz="2400" i="1" dirty="0" smtClean="0"/>
              <a:t> Status of children in geographic area (Nutrition, Orphans, School attendance, Household status)</a:t>
            </a:r>
          </a:p>
          <a:p>
            <a:pPr>
              <a:buFont typeface="Wingdings" pitchFamily="2" charset="2"/>
              <a:buChar char="q"/>
            </a:pPr>
            <a:r>
              <a:rPr lang="en-ZA" sz="2400" i="1" dirty="0" smtClean="0"/>
              <a:t>Risks to groups or individual children( relative to recent shocks and household status)</a:t>
            </a:r>
          </a:p>
          <a:p>
            <a:pPr>
              <a:buFont typeface="Wingdings" pitchFamily="2" charset="2"/>
              <a:buChar char="q"/>
            </a:pPr>
            <a:r>
              <a:rPr lang="en-ZA" sz="2400" i="1" dirty="0" smtClean="0"/>
              <a:t>Overall well-being of vulnerable children (Child Status index)</a:t>
            </a:r>
          </a:p>
          <a:p>
            <a:pPr>
              <a:buFont typeface="Wingdings" pitchFamily="2" charset="2"/>
              <a:buChar char="q"/>
            </a:pPr>
            <a:r>
              <a:rPr lang="en-ZA" sz="2400" i="1" dirty="0" smtClean="0"/>
              <a:t>Number and distribution of OVC service providers (Mapping of resources)</a:t>
            </a:r>
          </a:p>
          <a:p>
            <a:pPr>
              <a:buFont typeface="Wingdings" pitchFamily="2" charset="2"/>
              <a:buChar char="q"/>
            </a:pPr>
            <a:r>
              <a:rPr lang="en-ZA" sz="2400" i="1" dirty="0" smtClean="0"/>
              <a:t>Problem tree analysis of OVC issues</a:t>
            </a:r>
          </a:p>
          <a:p>
            <a:pPr>
              <a:buNone/>
            </a:pPr>
            <a:endParaRPr lang="en-ZA" sz="2400" dirty="0" smtClean="0"/>
          </a:p>
          <a:p>
            <a:pPr algn="ctr">
              <a:buNone/>
            </a:pPr>
            <a:r>
              <a:rPr lang="en-ZA" sz="1800" b="1" i="1" dirty="0" smtClean="0"/>
              <a:t>Hand outs I: OVC risk assessment tools; CHI; Free state resource map</a:t>
            </a:r>
            <a:endParaRPr lang="en-ZA" sz="18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32696"/>
          </a:xfrm>
        </p:spPr>
        <p:txBody>
          <a:bodyPr/>
          <a:lstStyle/>
          <a:p>
            <a:pPr algn="ctr"/>
            <a:r>
              <a:rPr lang="en-ZA" sz="4000" dirty="0" smtClean="0"/>
              <a:t>RESULTS chain -2</a:t>
            </a:r>
            <a:endParaRPr lang="en-ZA" dirty="0"/>
          </a:p>
        </p:txBody>
      </p:sp>
      <p:sp>
        <p:nvSpPr>
          <p:cNvPr id="3" name="Content Placeholder 2"/>
          <p:cNvSpPr>
            <a:spLocks noGrp="1"/>
          </p:cNvSpPr>
          <p:nvPr>
            <p:ph idx="1"/>
          </p:nvPr>
        </p:nvSpPr>
        <p:spPr>
          <a:xfrm>
            <a:off x="457200" y="1196752"/>
            <a:ext cx="7239000" cy="5258984"/>
          </a:xfrm>
        </p:spPr>
        <p:txBody>
          <a:bodyPr>
            <a:normAutofit fontScale="92500" lnSpcReduction="10000"/>
          </a:bodyPr>
          <a:lstStyle/>
          <a:p>
            <a:r>
              <a:rPr lang="en-ZA" i="1" dirty="0" smtClean="0"/>
              <a:t>OVC interventions:</a:t>
            </a:r>
          </a:p>
          <a:p>
            <a:pPr>
              <a:buFont typeface="Wingdings" pitchFamily="2" charset="2"/>
              <a:buChar char="q"/>
            </a:pPr>
            <a:r>
              <a:rPr lang="en-ZA" i="1" dirty="0" smtClean="0"/>
              <a:t>Potential interventions (To diminish or eliminate causes or consequences of vulnerability)</a:t>
            </a:r>
          </a:p>
          <a:p>
            <a:pPr>
              <a:buNone/>
            </a:pPr>
            <a:endParaRPr lang="en-ZA" i="1" dirty="0" smtClean="0"/>
          </a:p>
          <a:p>
            <a:pPr>
              <a:buFont typeface="Wingdings" pitchFamily="2" charset="2"/>
              <a:buChar char="q"/>
            </a:pPr>
            <a:r>
              <a:rPr lang="en-ZA" i="1" dirty="0" smtClean="0"/>
              <a:t>Prioritize interventions (Feasible, Acceptable, Necessary, Justifiable &amp; Sustainable)</a:t>
            </a:r>
          </a:p>
          <a:p>
            <a:pPr>
              <a:buNone/>
            </a:pPr>
            <a:endParaRPr lang="en-ZA" i="1" dirty="0" smtClean="0"/>
          </a:p>
          <a:p>
            <a:pPr>
              <a:buFont typeface="Wingdings" pitchFamily="2" charset="2"/>
              <a:buChar char="q"/>
            </a:pPr>
            <a:r>
              <a:rPr lang="en-ZA" i="1" dirty="0" smtClean="0"/>
              <a:t>Identify tasks and sub-tasks (Task components include technical feature, geographical location, beneficiaries, management structure, phasing)</a:t>
            </a:r>
          </a:p>
          <a:p>
            <a:pPr>
              <a:buFont typeface="Wingdings" pitchFamily="2" charset="2"/>
              <a:buChar char="q"/>
            </a:pPr>
            <a:endParaRPr lang="en-ZA" i="1" dirty="0" smtClean="0"/>
          </a:p>
          <a:p>
            <a:pPr>
              <a:buNone/>
            </a:pPr>
            <a:endParaRPr lang="en-ZA" i="1" dirty="0" smtClean="0"/>
          </a:p>
          <a:p>
            <a:pPr algn="ctr">
              <a:buNone/>
            </a:pPr>
            <a:r>
              <a:rPr lang="en-ZA" sz="1800" b="1" i="1" dirty="0" smtClean="0"/>
              <a:t>Handout II: Ranking OVC interventions</a:t>
            </a:r>
          </a:p>
          <a:p>
            <a:pPr>
              <a:buNone/>
            </a:pPr>
            <a:endParaRPr lang="en-ZA" dirty="0" smtClean="0"/>
          </a:p>
          <a:p>
            <a:pPr>
              <a:buNone/>
            </a:pPr>
            <a:endParaRPr lang="en-ZA" dirty="0" smtClean="0"/>
          </a:p>
          <a:p>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amond(in)">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diamond(in)">
                                      <p:cBhvr>
                                        <p:cTn id="3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239000" cy="698336"/>
          </a:xfrm>
        </p:spPr>
        <p:txBody>
          <a:bodyPr/>
          <a:lstStyle/>
          <a:p>
            <a:pPr algn="ctr"/>
            <a:r>
              <a:rPr lang="en-ZA" sz="4000" dirty="0" smtClean="0"/>
              <a:t>RESULTS chain -3</a:t>
            </a:r>
            <a:endParaRPr lang="en-ZA" dirty="0"/>
          </a:p>
        </p:txBody>
      </p:sp>
      <p:sp>
        <p:nvSpPr>
          <p:cNvPr id="3" name="Content Placeholder 2"/>
          <p:cNvSpPr>
            <a:spLocks noGrp="1"/>
          </p:cNvSpPr>
          <p:nvPr>
            <p:ph idx="1"/>
          </p:nvPr>
        </p:nvSpPr>
        <p:spPr>
          <a:xfrm>
            <a:off x="251520" y="1052736"/>
            <a:ext cx="7704856" cy="5403000"/>
          </a:xfrm>
        </p:spPr>
        <p:txBody>
          <a:bodyPr>
            <a:normAutofit fontScale="92500" lnSpcReduction="10000"/>
          </a:bodyPr>
          <a:lstStyle/>
          <a:p>
            <a:r>
              <a:rPr lang="en-ZA" i="1" dirty="0" smtClean="0"/>
              <a:t>Inputs and processes</a:t>
            </a:r>
          </a:p>
          <a:p>
            <a:pPr>
              <a:buFont typeface="Wingdings" pitchFamily="2" charset="2"/>
              <a:buChar char="q"/>
            </a:pPr>
            <a:r>
              <a:rPr lang="en-ZA" i="1" dirty="0" smtClean="0"/>
              <a:t>Funds (Staff, equipment, supplies, etc)</a:t>
            </a:r>
          </a:p>
          <a:p>
            <a:pPr>
              <a:buFont typeface="Wingdings" pitchFamily="2" charset="2"/>
              <a:buChar char="q"/>
            </a:pPr>
            <a:r>
              <a:rPr lang="en-ZA" i="1" dirty="0" smtClean="0"/>
              <a:t>Organisational and interpersonal networks</a:t>
            </a:r>
          </a:p>
          <a:p>
            <a:pPr>
              <a:buFont typeface="Wingdings" pitchFamily="2" charset="2"/>
              <a:buChar char="q"/>
            </a:pPr>
            <a:r>
              <a:rPr lang="en-ZA" i="1" dirty="0" smtClean="0"/>
              <a:t>Existing and potential partners</a:t>
            </a:r>
          </a:p>
          <a:p>
            <a:pPr>
              <a:buFont typeface="Wingdings" pitchFamily="2" charset="2"/>
              <a:buChar char="q"/>
            </a:pPr>
            <a:r>
              <a:rPr lang="en-ZA" i="1" dirty="0" smtClean="0"/>
              <a:t>Time</a:t>
            </a:r>
          </a:p>
          <a:p>
            <a:pPr>
              <a:buFont typeface="Wingdings" pitchFamily="2" charset="2"/>
              <a:buChar char="q"/>
            </a:pPr>
            <a:r>
              <a:rPr lang="en-ZA" i="1" dirty="0" smtClean="0"/>
              <a:t>Facilities and offices</a:t>
            </a:r>
          </a:p>
          <a:p>
            <a:pPr>
              <a:buFont typeface="Wingdings" pitchFamily="2" charset="2"/>
              <a:buChar char="q"/>
            </a:pPr>
            <a:r>
              <a:rPr lang="en-ZA" i="1" dirty="0" smtClean="0"/>
              <a:t>Policies, guidelines and procedures (e.g. Child protection laws and policies, OVC care and well being standards)</a:t>
            </a:r>
          </a:p>
          <a:p>
            <a:pPr>
              <a:buFont typeface="Wingdings" pitchFamily="2" charset="2"/>
              <a:buChar char="q"/>
            </a:pPr>
            <a:r>
              <a:rPr lang="en-ZA" i="1" dirty="0" smtClean="0"/>
              <a:t>Trainings</a:t>
            </a:r>
          </a:p>
          <a:p>
            <a:pPr>
              <a:buNone/>
            </a:pPr>
            <a:endParaRPr lang="en-ZA" dirty="0" smtClean="0"/>
          </a:p>
          <a:p>
            <a:pPr>
              <a:buNone/>
            </a:pPr>
            <a:r>
              <a:rPr lang="en-ZA" i="1" dirty="0" smtClean="0"/>
              <a:t>NB. Be mindful of barriers even when resources and processes are in place</a:t>
            </a:r>
          </a:p>
          <a:p>
            <a:pPr>
              <a:buFont typeface="Wingdings" pitchFamily="2" charset="2"/>
              <a:buChar char="q"/>
            </a:pPr>
            <a:endParaRPr lang="en-ZA" dirty="0" smtClean="0"/>
          </a:p>
          <a:p>
            <a:pPr>
              <a:buFont typeface="Wingdings" pitchFamily="2" charset="2"/>
              <a:buChar char="q"/>
            </a:pPr>
            <a:endParaRPr lang="en-ZA" dirty="0" smtClean="0"/>
          </a:p>
          <a:p>
            <a:pPr>
              <a:buFont typeface="Wingdings" pitchFamily="2" charset="2"/>
              <a:buChar char="q"/>
            </a:pPr>
            <a:endParaRPr lang="en-ZA" dirty="0" smtClean="0"/>
          </a:p>
          <a:p>
            <a:pPr>
              <a:buFont typeface="Wingdings" pitchFamily="2" charset="2"/>
              <a:buChar char="q"/>
            </a:pPr>
            <a:endParaRPr lang="en-ZA" dirty="0" smtClean="0"/>
          </a:p>
          <a:p>
            <a:pPr>
              <a:buFont typeface="Wingdings" pitchFamily="2" charset="2"/>
              <a:buChar char="q"/>
            </a:pP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heckerboard(across)">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heckerboard(across)">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32696"/>
          </a:xfrm>
        </p:spPr>
        <p:txBody>
          <a:bodyPr/>
          <a:lstStyle/>
          <a:p>
            <a:pPr algn="ctr"/>
            <a:r>
              <a:rPr lang="en-ZA" sz="4000" dirty="0" smtClean="0"/>
              <a:t>RESULTS chain - 4</a:t>
            </a:r>
            <a:endParaRPr lang="en-ZA" dirty="0"/>
          </a:p>
        </p:txBody>
      </p:sp>
      <p:sp>
        <p:nvSpPr>
          <p:cNvPr id="3" name="Content Placeholder 2"/>
          <p:cNvSpPr>
            <a:spLocks noGrp="1"/>
          </p:cNvSpPr>
          <p:nvPr>
            <p:ph idx="1"/>
          </p:nvPr>
        </p:nvSpPr>
        <p:spPr>
          <a:xfrm>
            <a:off x="179512" y="1556792"/>
            <a:ext cx="7992888" cy="4392488"/>
          </a:xfrm>
        </p:spPr>
        <p:txBody>
          <a:bodyPr>
            <a:normAutofit/>
          </a:bodyPr>
          <a:lstStyle/>
          <a:p>
            <a:pPr lvl="0"/>
            <a:r>
              <a:rPr lang="en-ZA" sz="2400" i="1" dirty="0" smtClean="0"/>
              <a:t>Services and products generated from OVC interventions</a:t>
            </a:r>
          </a:p>
          <a:p>
            <a:pPr lvl="0">
              <a:buFont typeface="Wingdings" pitchFamily="2" charset="2"/>
              <a:buChar char="q"/>
            </a:pPr>
            <a:r>
              <a:rPr lang="en-ZA" sz="2400" i="1" dirty="0" smtClean="0"/>
              <a:t>Vulnerable households and communities supported -to prevent more OVC e.g. HIV prevention, PMTCT, improve public health facilities, Household income etc</a:t>
            </a:r>
          </a:p>
          <a:p>
            <a:pPr lvl="0">
              <a:buFont typeface="Wingdings" pitchFamily="2" charset="2"/>
              <a:buChar char="q"/>
            </a:pPr>
            <a:r>
              <a:rPr lang="en-ZA" sz="2400" i="1" dirty="0" smtClean="0"/>
              <a:t>Vulnerable children supported – to meet needs of OVC e.g. PSS, School fees, Food supplements, Foster care, Training of care givers)</a:t>
            </a:r>
          </a:p>
          <a:p>
            <a:pPr lvl="0">
              <a:buFont typeface="Wingdings" pitchFamily="2" charset="2"/>
              <a:buChar char="q"/>
            </a:pPr>
            <a:r>
              <a:rPr lang="en-ZA" sz="2400" i="1" dirty="0" smtClean="0"/>
              <a:t>OVC policies developed</a:t>
            </a:r>
            <a:endParaRPr lang="en-ZA"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7239000" cy="698336"/>
          </a:xfrm>
        </p:spPr>
        <p:txBody>
          <a:bodyPr/>
          <a:lstStyle/>
          <a:p>
            <a:pPr algn="ctr"/>
            <a:r>
              <a:rPr lang="en-ZA" dirty="0" smtClean="0"/>
              <a:t>Results chain - 5</a:t>
            </a:r>
            <a:endParaRPr lang="en-ZA" dirty="0"/>
          </a:p>
        </p:txBody>
      </p:sp>
      <p:sp>
        <p:nvSpPr>
          <p:cNvPr id="3" name="Content Placeholder 2"/>
          <p:cNvSpPr>
            <a:spLocks noGrp="1"/>
          </p:cNvSpPr>
          <p:nvPr>
            <p:ph idx="1"/>
          </p:nvPr>
        </p:nvSpPr>
        <p:spPr>
          <a:xfrm>
            <a:off x="179512" y="1609416"/>
            <a:ext cx="7920880" cy="4846320"/>
          </a:xfrm>
        </p:spPr>
        <p:txBody>
          <a:bodyPr/>
          <a:lstStyle/>
          <a:p>
            <a:pPr lvl="0"/>
            <a:r>
              <a:rPr lang="en-ZA" sz="2200" i="1" dirty="0" smtClean="0"/>
              <a:t>Outcome and impact generated from OVC interventions</a:t>
            </a:r>
          </a:p>
          <a:p>
            <a:pPr lvl="0">
              <a:buFont typeface="Wingdings" pitchFamily="2" charset="2"/>
              <a:buChar char="q"/>
            </a:pPr>
            <a:r>
              <a:rPr lang="en-ZA" sz="2200" i="1" dirty="0" smtClean="0"/>
              <a:t>Reduced vulnerability of households and communities (e.g. increased access to food, health services)</a:t>
            </a:r>
          </a:p>
          <a:p>
            <a:pPr lvl="0">
              <a:buFont typeface="Wingdings" pitchFamily="2" charset="2"/>
              <a:buChar char="q"/>
            </a:pPr>
            <a:r>
              <a:rPr lang="en-ZA" sz="2200" i="1" dirty="0" smtClean="0"/>
              <a:t>Improved well-being of OVC (Emotional, Nutritional, Educational)</a:t>
            </a:r>
          </a:p>
          <a:p>
            <a:pPr lvl="0">
              <a:buFont typeface="Wingdings" pitchFamily="2" charset="2"/>
              <a:buChar char="q"/>
            </a:pPr>
            <a:r>
              <a:rPr lang="en-ZA" sz="2200" i="1" dirty="0" smtClean="0"/>
              <a:t>Improved knowledge and skills to identify &amp; support OVC</a:t>
            </a:r>
          </a:p>
          <a:p>
            <a:pPr>
              <a:buFont typeface="Wingdings" pitchFamily="2" charset="2"/>
              <a:buChar char="q"/>
            </a:pPr>
            <a:r>
              <a:rPr lang="en-ZA" sz="2200" i="1" dirty="0" smtClean="0"/>
              <a:t>Improved resilience of households and OVC</a:t>
            </a:r>
          </a:p>
          <a:p>
            <a:pPr>
              <a:buFont typeface="Wingdings" pitchFamily="2" charset="2"/>
              <a:buChar char="q"/>
            </a:pPr>
            <a:r>
              <a:rPr lang="en-ZA" sz="2200" i="1" dirty="0" smtClean="0"/>
              <a:t>Improved quality of life of OVC</a:t>
            </a:r>
          </a:p>
          <a:p>
            <a:pPr lvl="0">
              <a:buFont typeface="Wingdings" pitchFamily="2" charset="2"/>
              <a:buChar char="q"/>
            </a:pPr>
            <a:endParaRPr lang="en-ZA" sz="2200" dirty="0" smtClean="0"/>
          </a:p>
          <a:p>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239000" cy="698336"/>
          </a:xfrm>
        </p:spPr>
        <p:txBody>
          <a:bodyPr/>
          <a:lstStyle/>
          <a:p>
            <a:r>
              <a:rPr lang="en-ZA" dirty="0" smtClean="0"/>
              <a:t>Key OVC program indicators</a:t>
            </a:r>
            <a:endParaRPr lang="en-ZA" dirty="0"/>
          </a:p>
        </p:txBody>
      </p:sp>
      <p:sp>
        <p:nvSpPr>
          <p:cNvPr id="3" name="Content Placeholder 2"/>
          <p:cNvSpPr>
            <a:spLocks noGrp="1"/>
          </p:cNvSpPr>
          <p:nvPr>
            <p:ph idx="1"/>
          </p:nvPr>
        </p:nvSpPr>
        <p:spPr>
          <a:xfrm>
            <a:off x="0" y="1124744"/>
            <a:ext cx="8172400" cy="5330992"/>
          </a:xfrm>
        </p:spPr>
        <p:txBody>
          <a:bodyPr>
            <a:normAutofit fontScale="92500" lnSpcReduction="10000"/>
          </a:bodyPr>
          <a:lstStyle/>
          <a:p>
            <a:r>
              <a:rPr lang="en-ZA" i="1" dirty="0" smtClean="0"/>
              <a:t>Indicators specify how the results of the OVC activities will be measured and verified. </a:t>
            </a:r>
          </a:p>
          <a:p>
            <a:r>
              <a:rPr lang="en-ZA" i="1" dirty="0" smtClean="0"/>
              <a:t>Most commonly used framework for selection of indicators is the input-output-outcome-impact  results framework </a:t>
            </a:r>
          </a:p>
          <a:p>
            <a:r>
              <a:rPr lang="en-ZA" i="1" dirty="0" smtClean="0"/>
              <a:t>Indicators may be measured at different levels – implementation, geographical </a:t>
            </a:r>
          </a:p>
          <a:p>
            <a:r>
              <a:rPr lang="en-ZA" i="1" dirty="0" smtClean="0"/>
              <a:t>Analysis and interpretation of trends in indicators at different levels forms the basis for evaluation of program</a:t>
            </a:r>
          </a:p>
          <a:p>
            <a:r>
              <a:rPr lang="en-ZA" i="1" dirty="0" smtClean="0"/>
              <a:t>Taken together, indicators track the success of an OVC  response as a whole and give program managers and decision makers an idea of whether the sum total of all efforts intended for OVC are making any difference</a:t>
            </a:r>
            <a:endParaRPr lang="en-ZA"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7776864" cy="554320"/>
          </a:xfrm>
        </p:spPr>
        <p:txBody>
          <a:bodyPr>
            <a:normAutofit fontScale="90000"/>
          </a:bodyPr>
          <a:lstStyle/>
          <a:p>
            <a:pPr algn="ctr"/>
            <a:r>
              <a:rPr lang="en-ZA" dirty="0" smtClean="0"/>
              <a:t>RELEVANT INDICATORS</a:t>
            </a:r>
            <a:endParaRPr lang="en-ZA" dirty="0"/>
          </a:p>
        </p:txBody>
      </p:sp>
      <p:sp>
        <p:nvSpPr>
          <p:cNvPr id="3" name="Content Placeholder 2"/>
          <p:cNvSpPr>
            <a:spLocks noGrp="1"/>
          </p:cNvSpPr>
          <p:nvPr>
            <p:ph idx="1"/>
          </p:nvPr>
        </p:nvSpPr>
        <p:spPr>
          <a:xfrm>
            <a:off x="251520" y="1340768"/>
            <a:ext cx="7776864" cy="5114968"/>
          </a:xfrm>
        </p:spPr>
        <p:txBody>
          <a:bodyPr/>
          <a:lstStyle/>
          <a:p>
            <a:r>
              <a:rPr lang="en-ZA" i="1" dirty="0" smtClean="0">
                <a:latin typeface="+mj-lt"/>
              </a:rPr>
              <a:t>Indicators selected for inclusion in a results framework are usually focused on meeting information needs of selected stakeholders</a:t>
            </a:r>
          </a:p>
          <a:p>
            <a:r>
              <a:rPr lang="en-US" i="1" dirty="0" smtClean="0">
                <a:latin typeface="+mj-lt"/>
                <a:cs typeface="Arial" charset="0"/>
              </a:rPr>
              <a:t>Not necessary to develop an indicator for every possible issue</a:t>
            </a:r>
          </a:p>
          <a:p>
            <a:r>
              <a:rPr lang="en-US" i="1" dirty="0" smtClean="0">
                <a:latin typeface="+mj-lt"/>
                <a:cs typeface="Arial" charset="0"/>
              </a:rPr>
              <a:t>For example: Indicators measuring national response to OVC as opposed to program e.g. PEPFAR  indicators</a:t>
            </a:r>
          </a:p>
          <a:p>
            <a:pPr>
              <a:buNone/>
            </a:pPr>
            <a:endParaRPr lang="en-US" dirty="0" smtClean="0">
              <a:latin typeface="+mj-lt"/>
              <a:cs typeface="Arial" charset="0"/>
            </a:endParaRPr>
          </a:p>
          <a:p>
            <a:pPr algn="ctr">
              <a:buNone/>
            </a:pPr>
            <a:r>
              <a:rPr lang="en-US" sz="1800" b="1" i="1" dirty="0" smtClean="0">
                <a:latin typeface="+mj-lt"/>
                <a:cs typeface="Arial" charset="0"/>
              </a:rPr>
              <a:t>Handout III: List of UNAIDS indicators to monitor national OVC response and PEPFAR OVC program indicators</a:t>
            </a:r>
            <a:endParaRPr lang="en-ZA" sz="1800" b="1" i="1" dirty="0" smtClean="0"/>
          </a:p>
          <a:p>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76672"/>
            <a:ext cx="7527032" cy="554320"/>
          </a:xfrm>
        </p:spPr>
        <p:txBody>
          <a:bodyPr>
            <a:normAutofit fontScale="90000"/>
          </a:bodyPr>
          <a:lstStyle/>
          <a:p>
            <a:pPr algn="ctr"/>
            <a:r>
              <a:rPr lang="en-ZA" sz="2800" dirty="0" smtClean="0"/>
              <a:t>Selecting and defining program indicators</a:t>
            </a:r>
            <a:endParaRPr lang="en-ZA" sz="2800" dirty="0"/>
          </a:p>
        </p:txBody>
      </p:sp>
      <p:sp>
        <p:nvSpPr>
          <p:cNvPr id="3" name="Content Placeholder 2"/>
          <p:cNvSpPr>
            <a:spLocks noGrp="1"/>
          </p:cNvSpPr>
          <p:nvPr>
            <p:ph idx="1"/>
          </p:nvPr>
        </p:nvSpPr>
        <p:spPr>
          <a:xfrm>
            <a:off x="179512" y="1609416"/>
            <a:ext cx="7516688" cy="4846320"/>
          </a:xfrm>
        </p:spPr>
        <p:txBody>
          <a:bodyPr>
            <a:normAutofit fontScale="92500" lnSpcReduction="10000"/>
          </a:bodyPr>
          <a:lstStyle/>
          <a:p>
            <a:r>
              <a:rPr lang="en-US" dirty="0" smtClean="0"/>
              <a:t> </a:t>
            </a:r>
            <a:r>
              <a:rPr lang="en-US" i="1" dirty="0" smtClean="0"/>
              <a:t>Ensure indicators selected cover different levels of results framework of program -</a:t>
            </a:r>
          </a:p>
          <a:p>
            <a:r>
              <a:rPr lang="en-US" i="1" dirty="0" smtClean="0"/>
              <a:t>Limit indicators to the best set (12-15 indicators are usually adequate for comprehensive results monitoring)</a:t>
            </a:r>
          </a:p>
          <a:p>
            <a:r>
              <a:rPr lang="en-US" i="1" dirty="0" smtClean="0"/>
              <a:t>Have clear definitions including exclusion and inclusion criteria</a:t>
            </a:r>
          </a:p>
          <a:p>
            <a:r>
              <a:rPr lang="en-US" i="1" dirty="0" smtClean="0"/>
              <a:t>Identify specific and unambiguous method of collecting data on the indicator, who collects it, frequency, source, risk to data quality, etc.</a:t>
            </a:r>
          </a:p>
          <a:p>
            <a:pPr>
              <a:buNone/>
            </a:pPr>
            <a:endParaRPr lang="en-US" dirty="0" smtClean="0"/>
          </a:p>
          <a:p>
            <a:pPr algn="ctr">
              <a:buNone/>
            </a:pPr>
            <a:r>
              <a:rPr lang="en-US" sz="1800" b="1" i="1" dirty="0" smtClean="0"/>
              <a:t>Handout IV: Example of indicator protocol sheet and Performance Indicator Dictionary </a:t>
            </a:r>
          </a:p>
          <a:p>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to="" calcmode="lin" valueType="num">
                                      <p:cBhvr>
                                        <p:cTn id="27" dur="1" fill="hold"/>
                                        <p:tgtEl>
                                          <p:spTgt spid="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7239000" cy="770344"/>
          </a:xfrm>
        </p:spPr>
        <p:txBody>
          <a:bodyPr/>
          <a:lstStyle/>
          <a:p>
            <a:pPr algn="ctr"/>
            <a:r>
              <a:rPr lang="en-US" dirty="0" smtClean="0"/>
              <a:t>Outline of presentation</a:t>
            </a:r>
            <a:endParaRPr lang="en-US" dirty="0"/>
          </a:p>
        </p:txBody>
      </p:sp>
      <p:sp>
        <p:nvSpPr>
          <p:cNvPr id="3" name="Content Placeholder 2"/>
          <p:cNvSpPr>
            <a:spLocks noGrp="1"/>
          </p:cNvSpPr>
          <p:nvPr>
            <p:ph idx="1"/>
          </p:nvPr>
        </p:nvSpPr>
        <p:spPr>
          <a:xfrm>
            <a:off x="457200" y="1600200"/>
            <a:ext cx="7643192" cy="4800600"/>
          </a:xfrm>
        </p:spPr>
        <p:txBody>
          <a:bodyPr>
            <a:normAutofit/>
          </a:bodyPr>
          <a:lstStyle/>
          <a:p>
            <a:endParaRPr lang="en-US" dirty="0" smtClean="0"/>
          </a:p>
          <a:p>
            <a:r>
              <a:rPr lang="en-US" i="1" dirty="0" smtClean="0"/>
              <a:t>Before developing the OVC M&amp;E framework</a:t>
            </a:r>
          </a:p>
          <a:p>
            <a:r>
              <a:rPr lang="en-US" i="1" dirty="0" smtClean="0"/>
              <a:t>Components of the OVC M&amp;E framework</a:t>
            </a:r>
          </a:p>
          <a:p>
            <a:r>
              <a:rPr lang="en-US" i="1" dirty="0" smtClean="0"/>
              <a:t>Key OVC program indicators </a:t>
            </a:r>
          </a:p>
          <a:p>
            <a:r>
              <a:rPr lang="en-US" i="1" dirty="0" smtClean="0"/>
              <a:t>OVC Information Life Cycle</a:t>
            </a:r>
          </a:p>
          <a:p>
            <a:r>
              <a:rPr lang="en-US" i="1" dirty="0" smtClean="0"/>
              <a:t>OVC data quality issues </a:t>
            </a:r>
            <a:endParaRPr lang="en-US" i="1" dirty="0"/>
          </a:p>
          <a:p>
            <a:endParaRPr lang="en-US" dirty="0" smtClean="0"/>
          </a:p>
          <a:p>
            <a:endParaRPr lang="en-US" dirty="0"/>
          </a:p>
          <a:p>
            <a:endParaRPr lang="en-US" dirty="0" smtClean="0"/>
          </a:p>
          <a:p>
            <a:endParaRPr lang="en-US" dirty="0"/>
          </a:p>
          <a:p>
            <a:endParaRPr lang="en-US" dirty="0"/>
          </a:p>
        </p:txBody>
      </p:sp>
      <p:pic>
        <p:nvPicPr>
          <p:cNvPr id="4" name="Picture 107" descr="Vertical_RGB_60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7158" y="5500702"/>
            <a:ext cx="1152525" cy="1065212"/>
          </a:xfrm>
          <a:prstGeom prst="rect">
            <a:avLst/>
          </a:prstGeom>
          <a:noFill/>
        </p:spPr>
      </p:pic>
      <p:pic>
        <p:nvPicPr>
          <p:cNvPr id="5" name="Picture 3" descr="South Africa PEPFAR Logo"/>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858016" y="5572140"/>
            <a:ext cx="1186488" cy="101726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239000" cy="482312"/>
          </a:xfrm>
        </p:spPr>
        <p:txBody>
          <a:bodyPr>
            <a:normAutofit fontScale="90000"/>
          </a:bodyPr>
          <a:lstStyle/>
          <a:p>
            <a:pPr algn="ctr"/>
            <a:r>
              <a:rPr lang="en-ZA" sz="3200" dirty="0" smtClean="0"/>
              <a:t>Getting a good Mix of indicators</a:t>
            </a:r>
            <a:endParaRPr lang="en-ZA" sz="3200" dirty="0"/>
          </a:p>
        </p:txBody>
      </p:sp>
      <p:sp>
        <p:nvSpPr>
          <p:cNvPr id="4" name="Rounded Rectangle 3"/>
          <p:cNvSpPr/>
          <p:nvPr/>
        </p:nvSpPr>
        <p:spPr>
          <a:xfrm>
            <a:off x="5220072" y="5445224"/>
            <a:ext cx="2664296" cy="57606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b="1" i="1" dirty="0" smtClean="0">
                <a:solidFill>
                  <a:schemeClr val="tx1"/>
                </a:solidFill>
              </a:rPr>
              <a:t>Input: </a:t>
            </a:r>
            <a:r>
              <a:rPr lang="en-ZA" sz="1600" i="1" dirty="0" smtClean="0">
                <a:solidFill>
                  <a:schemeClr val="tx1"/>
                </a:solidFill>
              </a:rPr>
              <a:t>New revenue Dollars received</a:t>
            </a:r>
            <a:endParaRPr lang="en-ZA" sz="1600" i="1" dirty="0">
              <a:solidFill>
                <a:schemeClr val="tx1"/>
              </a:solidFill>
            </a:endParaRPr>
          </a:p>
        </p:txBody>
      </p:sp>
      <p:sp>
        <p:nvSpPr>
          <p:cNvPr id="5" name="Content Placeholder 4"/>
          <p:cNvSpPr>
            <a:spLocks noGrp="1"/>
          </p:cNvSpPr>
          <p:nvPr>
            <p:ph idx="1"/>
          </p:nvPr>
        </p:nvSpPr>
        <p:spPr>
          <a:xfrm>
            <a:off x="2987824" y="3573016"/>
            <a:ext cx="2808312" cy="64807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ctr">
              <a:buNone/>
            </a:pPr>
            <a:r>
              <a:rPr lang="en-ZA" b="1" i="1" dirty="0" smtClean="0">
                <a:solidFill>
                  <a:schemeClr val="tx1"/>
                </a:solidFill>
              </a:rPr>
              <a:t>Output: </a:t>
            </a:r>
            <a:r>
              <a:rPr lang="en-ZA" i="1" dirty="0" smtClean="0">
                <a:solidFill>
                  <a:schemeClr val="tx1"/>
                </a:solidFill>
              </a:rPr>
              <a:t>Number of presentations delivered</a:t>
            </a:r>
            <a:endParaRPr lang="en-ZA" i="1" dirty="0">
              <a:solidFill>
                <a:schemeClr val="tx1"/>
              </a:solidFill>
            </a:endParaRPr>
          </a:p>
        </p:txBody>
      </p:sp>
      <p:sp>
        <p:nvSpPr>
          <p:cNvPr id="6" name="Rounded Rectangle 5"/>
          <p:cNvSpPr/>
          <p:nvPr/>
        </p:nvSpPr>
        <p:spPr>
          <a:xfrm>
            <a:off x="4355976" y="4509120"/>
            <a:ext cx="2448272" cy="57606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b="1" i="1" dirty="0" smtClean="0">
                <a:solidFill>
                  <a:schemeClr val="tx1"/>
                </a:solidFill>
              </a:rPr>
              <a:t>Input: </a:t>
            </a:r>
            <a:r>
              <a:rPr lang="en-ZA" sz="1600" i="1" dirty="0" smtClean="0">
                <a:solidFill>
                  <a:schemeClr val="tx1"/>
                </a:solidFill>
              </a:rPr>
              <a:t>Number of staff trained on child care</a:t>
            </a:r>
            <a:endParaRPr lang="en-ZA" sz="1600" i="1" dirty="0">
              <a:solidFill>
                <a:schemeClr val="tx1"/>
              </a:solidFill>
            </a:endParaRPr>
          </a:p>
        </p:txBody>
      </p:sp>
      <p:sp>
        <p:nvSpPr>
          <p:cNvPr id="8" name="Rounded Rectangle 7"/>
          <p:cNvSpPr/>
          <p:nvPr/>
        </p:nvSpPr>
        <p:spPr>
          <a:xfrm>
            <a:off x="1619672" y="2636912"/>
            <a:ext cx="3096344" cy="64807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b="1" i="1" dirty="0" smtClean="0">
                <a:solidFill>
                  <a:schemeClr val="tx1"/>
                </a:solidFill>
              </a:rPr>
              <a:t>Outcome: </a:t>
            </a:r>
            <a:r>
              <a:rPr lang="en-ZA" sz="1600" i="1" dirty="0" smtClean="0">
                <a:solidFill>
                  <a:schemeClr val="tx1"/>
                </a:solidFill>
              </a:rPr>
              <a:t>Client satisfaction and change in child care skills</a:t>
            </a:r>
            <a:endParaRPr lang="en-ZA" sz="1600" i="1" dirty="0">
              <a:solidFill>
                <a:schemeClr val="tx1"/>
              </a:solidFill>
            </a:endParaRPr>
          </a:p>
        </p:txBody>
      </p:sp>
      <p:sp>
        <p:nvSpPr>
          <p:cNvPr id="9" name="Rounded Rectangle 8"/>
          <p:cNvSpPr/>
          <p:nvPr/>
        </p:nvSpPr>
        <p:spPr>
          <a:xfrm>
            <a:off x="971600" y="1772816"/>
            <a:ext cx="2520280" cy="57606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b="1" i="1" dirty="0" smtClean="0">
                <a:solidFill>
                  <a:schemeClr val="tx1"/>
                </a:solidFill>
              </a:rPr>
              <a:t>Outcome: </a:t>
            </a:r>
            <a:r>
              <a:rPr lang="en-ZA" sz="1600" i="1" dirty="0" smtClean="0">
                <a:solidFill>
                  <a:schemeClr val="tx1"/>
                </a:solidFill>
              </a:rPr>
              <a:t>Number of healthy children</a:t>
            </a:r>
            <a:endParaRPr lang="en-ZA" sz="1600" i="1" dirty="0">
              <a:solidFill>
                <a:schemeClr val="tx1"/>
              </a:solidFill>
            </a:endParaRPr>
          </a:p>
        </p:txBody>
      </p:sp>
      <p:sp>
        <p:nvSpPr>
          <p:cNvPr id="10" name="Bent-Up Arrow 9"/>
          <p:cNvSpPr/>
          <p:nvPr/>
        </p:nvSpPr>
        <p:spPr>
          <a:xfrm rot="16200000">
            <a:off x="6744812" y="4640564"/>
            <a:ext cx="850392" cy="73152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1" name="Bent-Up Arrow 10"/>
          <p:cNvSpPr/>
          <p:nvPr/>
        </p:nvSpPr>
        <p:spPr>
          <a:xfrm rot="16200000">
            <a:off x="5736700" y="3704460"/>
            <a:ext cx="850392" cy="73152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Bent-Up Arrow 12"/>
          <p:cNvSpPr/>
          <p:nvPr/>
        </p:nvSpPr>
        <p:spPr>
          <a:xfrm rot="16200000">
            <a:off x="4728588" y="2768356"/>
            <a:ext cx="850392" cy="73152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4" name="Bent-Up Arrow 13"/>
          <p:cNvSpPr/>
          <p:nvPr/>
        </p:nvSpPr>
        <p:spPr>
          <a:xfrm rot="16200000">
            <a:off x="3504452" y="1832252"/>
            <a:ext cx="850392" cy="73152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bg/>
                                          </p:spTgt>
                                        </p:tgtEl>
                                        <p:attrNameLst>
                                          <p:attrName>style.visibility</p:attrName>
                                        </p:attrNameLst>
                                      </p:cBhvr>
                                      <p:to>
                                        <p:strVal val="visible"/>
                                      </p:to>
                                    </p:set>
                                    <p:animEffect transition="in" filter="blinds(horizontal)">
                                      <p:cBhvr>
                                        <p:cTn id="32" dur="500"/>
                                        <p:tgtEl>
                                          <p:spTgt spid="5">
                                            <p:bg/>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blinds(horizontal)">
                                      <p:cBhvr>
                                        <p:cTn id="37" dur="5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linds(horizontal)">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linds(horizontal)">
                                      <p:cBhvr>
                                        <p:cTn id="5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build="p" animBg="1"/>
      <p:bldP spid="6" grpId="0" animBg="1"/>
      <p:bldP spid="8" grpId="0" animBg="1"/>
      <p:bldP spid="9" grpId="0" animBg="1"/>
      <p:bldP spid="10" grpId="0" animBg="1"/>
      <p:bldP spid="11"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239000" cy="626328"/>
          </a:xfrm>
        </p:spPr>
        <p:txBody>
          <a:bodyPr>
            <a:normAutofit/>
          </a:bodyPr>
          <a:lstStyle/>
          <a:p>
            <a:pPr algn="ctr"/>
            <a:r>
              <a:rPr lang="en-ZA" dirty="0" smtClean="0"/>
              <a:t>OVC INFORMATION QUALITY</a:t>
            </a:r>
            <a:endParaRPr lang="en-ZA" dirty="0"/>
          </a:p>
        </p:txBody>
      </p:sp>
      <p:sp>
        <p:nvSpPr>
          <p:cNvPr id="3" name="Content Placeholder 2"/>
          <p:cNvSpPr>
            <a:spLocks noGrp="1"/>
          </p:cNvSpPr>
          <p:nvPr>
            <p:ph idx="1"/>
          </p:nvPr>
        </p:nvSpPr>
        <p:spPr>
          <a:xfrm>
            <a:off x="179512" y="1196752"/>
            <a:ext cx="7848872" cy="5661248"/>
          </a:xfrm>
        </p:spPr>
        <p:txBody>
          <a:bodyPr/>
          <a:lstStyle/>
          <a:p>
            <a:r>
              <a:rPr lang="en-ZA" i="1" dirty="0" smtClean="0"/>
              <a:t>Data and information have a life cycle - 5 phases</a:t>
            </a:r>
          </a:p>
          <a:p>
            <a:pPr>
              <a:buNone/>
            </a:pPr>
            <a:endParaRPr lang="en-ZA" i="1" dirty="0"/>
          </a:p>
        </p:txBody>
      </p:sp>
      <p:graphicFrame>
        <p:nvGraphicFramePr>
          <p:cNvPr id="55" name="Diagram 54"/>
          <p:cNvGraphicFramePr/>
          <p:nvPr/>
        </p:nvGraphicFramePr>
        <p:xfrm>
          <a:off x="755576" y="1988840"/>
          <a:ext cx="6096000"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5"/>
                                        </p:tgtEl>
                                        <p:attrNameLst>
                                          <p:attrName>style.visibility</p:attrName>
                                        </p:attrNameLst>
                                      </p:cBhvr>
                                      <p:to>
                                        <p:strVal val="visible"/>
                                      </p:to>
                                    </p:set>
                                    <p:anim calcmode="lin" valueType="num">
                                      <p:cBhvr additive="base">
                                        <p:cTn id="18" dur="500" fill="hold"/>
                                        <p:tgtEl>
                                          <p:spTgt spid="55"/>
                                        </p:tgtEl>
                                        <p:attrNameLst>
                                          <p:attrName>ppt_x</p:attrName>
                                        </p:attrNameLst>
                                      </p:cBhvr>
                                      <p:tavLst>
                                        <p:tav tm="0">
                                          <p:val>
                                            <p:strVal val="#ppt_x"/>
                                          </p:val>
                                        </p:tav>
                                        <p:tav tm="100000">
                                          <p:val>
                                            <p:strVal val="#ppt_x"/>
                                          </p:val>
                                        </p:tav>
                                      </p:tavLst>
                                    </p:anim>
                                    <p:anim calcmode="lin" valueType="num">
                                      <p:cBhvr additive="base">
                                        <p:cTn id="19"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Graphic spid="55"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7776864" cy="626328"/>
          </a:xfrm>
        </p:spPr>
        <p:txBody>
          <a:bodyPr>
            <a:noAutofit/>
          </a:bodyPr>
          <a:lstStyle/>
          <a:p>
            <a:pPr algn="ctr"/>
            <a:r>
              <a:rPr lang="en-ZA" sz="2600" dirty="0" smtClean="0"/>
              <a:t>FACTORS affecting Information LIFE CYCLE</a:t>
            </a:r>
            <a:endParaRPr lang="en-ZA" sz="2600" dirty="0"/>
          </a:p>
        </p:txBody>
      </p:sp>
      <p:sp>
        <p:nvSpPr>
          <p:cNvPr id="3" name="Content Placeholder 2"/>
          <p:cNvSpPr>
            <a:spLocks noGrp="1"/>
          </p:cNvSpPr>
          <p:nvPr>
            <p:ph idx="1"/>
          </p:nvPr>
        </p:nvSpPr>
        <p:spPr>
          <a:xfrm>
            <a:off x="457200" y="1340768"/>
            <a:ext cx="7239000" cy="5114968"/>
          </a:xfrm>
        </p:spPr>
        <p:txBody>
          <a:bodyPr/>
          <a:lstStyle/>
          <a:p>
            <a:r>
              <a:rPr lang="en-ZA" i="1" dirty="0" smtClean="0"/>
              <a:t>Data (What)</a:t>
            </a:r>
          </a:p>
          <a:p>
            <a:r>
              <a:rPr lang="en-ZA" i="1" dirty="0" smtClean="0"/>
              <a:t>Processes (How)</a:t>
            </a:r>
          </a:p>
          <a:p>
            <a:r>
              <a:rPr lang="en-ZA" i="1" dirty="0" smtClean="0"/>
              <a:t>People and organisations (Who)</a:t>
            </a:r>
          </a:p>
          <a:p>
            <a:r>
              <a:rPr lang="en-ZA" i="1" dirty="0" smtClean="0"/>
              <a:t>Technology</a:t>
            </a:r>
          </a:p>
          <a:p>
            <a:pPr>
              <a:buNone/>
            </a:pPr>
            <a:endParaRPr lang="en-ZA" i="1" dirty="0" smtClean="0"/>
          </a:p>
          <a:p>
            <a:pPr>
              <a:buNone/>
            </a:pPr>
            <a:r>
              <a:rPr lang="en-ZA" i="1" dirty="0" smtClean="0"/>
              <a:t>   To identify and prevent IQ issues you need to understand how the 4 factors interact with the ILC.</a:t>
            </a:r>
          </a:p>
          <a:p>
            <a:pPr>
              <a:buNone/>
            </a:pPr>
            <a:endParaRPr lang="en-ZA" dirty="0" smtClean="0"/>
          </a:p>
          <a:p>
            <a:pPr algn="ctr">
              <a:buNone/>
            </a:pPr>
            <a:r>
              <a:rPr lang="en-ZA" sz="1800" b="1" i="1" dirty="0" smtClean="0"/>
              <a:t>Handout V: Information Life Cycle Interaction Matrix  </a:t>
            </a:r>
          </a:p>
          <a:p>
            <a:pPr>
              <a:buNone/>
            </a:pPr>
            <a:endParaRPr lang="en-ZA" dirty="0" smtClean="0"/>
          </a:p>
          <a:p>
            <a:pPr>
              <a:buNone/>
            </a:pP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7516688" cy="698336"/>
          </a:xfrm>
        </p:spPr>
        <p:txBody>
          <a:bodyPr>
            <a:noAutofit/>
          </a:bodyPr>
          <a:lstStyle/>
          <a:p>
            <a:pPr algn="ctr"/>
            <a:r>
              <a:rPr lang="en-ZA" sz="2800" dirty="0" smtClean="0"/>
              <a:t>Planning for OVC DATA</a:t>
            </a:r>
            <a:endParaRPr lang="en-ZA" sz="2800" dirty="0"/>
          </a:p>
        </p:txBody>
      </p:sp>
      <p:sp>
        <p:nvSpPr>
          <p:cNvPr id="3" name="Content Placeholder 2"/>
          <p:cNvSpPr>
            <a:spLocks noGrp="1"/>
          </p:cNvSpPr>
          <p:nvPr>
            <p:ph idx="1"/>
          </p:nvPr>
        </p:nvSpPr>
        <p:spPr>
          <a:xfrm>
            <a:off x="467544" y="1052736"/>
            <a:ext cx="7239000" cy="5373216"/>
          </a:xfrm>
        </p:spPr>
        <p:txBody>
          <a:bodyPr>
            <a:noAutofit/>
          </a:bodyPr>
          <a:lstStyle/>
          <a:p>
            <a:r>
              <a:rPr lang="en-ZA" sz="2400" i="1" dirty="0" smtClean="0"/>
              <a:t>What (Data): Clarity of relevant data to collect; Inclusion and exclusion criteria, data standards</a:t>
            </a:r>
          </a:p>
          <a:p>
            <a:pPr>
              <a:buNone/>
            </a:pPr>
            <a:endParaRPr lang="en-ZA" sz="2400" i="1" dirty="0" smtClean="0"/>
          </a:p>
          <a:p>
            <a:r>
              <a:rPr lang="en-ZA" sz="2400" i="1" dirty="0" smtClean="0"/>
              <a:t>How  (Processes): Clarity of how data will be generated from activities</a:t>
            </a:r>
          </a:p>
          <a:p>
            <a:pPr>
              <a:buNone/>
            </a:pPr>
            <a:endParaRPr lang="en-ZA" sz="2400" i="1" dirty="0" smtClean="0"/>
          </a:p>
          <a:p>
            <a:r>
              <a:rPr lang="en-ZA" sz="2400" i="1" dirty="0" smtClean="0"/>
              <a:t>Who (People/Organisations): Who defines the activities that will generate data; indicators, allocates resources; defines data standards;</a:t>
            </a:r>
          </a:p>
          <a:p>
            <a:pPr>
              <a:buNone/>
            </a:pPr>
            <a:endParaRPr lang="en-ZA" sz="2400" i="1" dirty="0" smtClean="0"/>
          </a:p>
          <a:p>
            <a:r>
              <a:rPr lang="en-ZA" sz="2400" i="1" dirty="0" smtClean="0"/>
              <a:t>How (Technology): What technology will support overall data management</a:t>
            </a:r>
            <a:endParaRPr lang="en-ZA"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239000" cy="626328"/>
          </a:xfrm>
        </p:spPr>
        <p:txBody>
          <a:bodyPr>
            <a:normAutofit/>
          </a:bodyPr>
          <a:lstStyle/>
          <a:p>
            <a:pPr algn="ctr"/>
            <a:r>
              <a:rPr lang="en-ZA" sz="2800" dirty="0" smtClean="0"/>
              <a:t>OBTAINING Ovc data</a:t>
            </a:r>
            <a:endParaRPr lang="en-ZA" sz="2800" dirty="0"/>
          </a:p>
        </p:txBody>
      </p:sp>
      <p:sp>
        <p:nvSpPr>
          <p:cNvPr id="3" name="Content Placeholder 2"/>
          <p:cNvSpPr>
            <a:spLocks noGrp="1"/>
          </p:cNvSpPr>
          <p:nvPr>
            <p:ph idx="1"/>
          </p:nvPr>
        </p:nvSpPr>
        <p:spPr>
          <a:xfrm>
            <a:off x="395536" y="1124744"/>
            <a:ext cx="7239000" cy="4846320"/>
          </a:xfrm>
        </p:spPr>
        <p:txBody>
          <a:bodyPr>
            <a:normAutofit fontScale="92500" lnSpcReduction="20000"/>
          </a:bodyPr>
          <a:lstStyle/>
          <a:p>
            <a:r>
              <a:rPr lang="en-ZA" sz="2800" i="1" dirty="0" smtClean="0"/>
              <a:t>What (Data): Clarity of data to be collected and captured (collated)</a:t>
            </a:r>
          </a:p>
          <a:p>
            <a:pPr>
              <a:buNone/>
            </a:pPr>
            <a:endParaRPr lang="en-ZA" sz="2800" i="1" dirty="0" smtClean="0"/>
          </a:p>
          <a:p>
            <a:r>
              <a:rPr lang="en-ZA" sz="2800" i="1" dirty="0" smtClean="0"/>
              <a:t>How  (Processes): Clarity of process to acquire data – internal or external; How is data captured</a:t>
            </a:r>
          </a:p>
          <a:p>
            <a:pPr>
              <a:buNone/>
            </a:pPr>
            <a:endParaRPr lang="en-ZA" sz="2800" i="1" dirty="0" smtClean="0"/>
          </a:p>
          <a:p>
            <a:r>
              <a:rPr lang="en-ZA" sz="2800" i="1" dirty="0" smtClean="0"/>
              <a:t>Who (People/Organisations): Who acquires data from sources; captures; manages capture;  </a:t>
            </a:r>
          </a:p>
          <a:p>
            <a:pPr>
              <a:buNone/>
            </a:pPr>
            <a:endParaRPr lang="en-ZA" sz="2800" i="1" dirty="0" smtClean="0"/>
          </a:p>
          <a:p>
            <a:r>
              <a:rPr lang="en-ZA" sz="2800" i="1" dirty="0" smtClean="0"/>
              <a:t>How (Technology): How is the technology used to create information, records</a:t>
            </a: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7776864" cy="626328"/>
          </a:xfrm>
        </p:spPr>
        <p:txBody>
          <a:bodyPr>
            <a:noAutofit/>
          </a:bodyPr>
          <a:lstStyle/>
          <a:p>
            <a:pPr algn="ctr"/>
            <a:r>
              <a:rPr lang="en-ZA" sz="2800" dirty="0" smtClean="0"/>
              <a:t>store &amp; share Ovc data</a:t>
            </a:r>
            <a:endParaRPr lang="en-ZA" sz="2800" dirty="0"/>
          </a:p>
        </p:txBody>
      </p:sp>
      <p:sp>
        <p:nvSpPr>
          <p:cNvPr id="3" name="Content Placeholder 2"/>
          <p:cNvSpPr>
            <a:spLocks noGrp="1"/>
          </p:cNvSpPr>
          <p:nvPr>
            <p:ph idx="1"/>
          </p:nvPr>
        </p:nvSpPr>
        <p:spPr>
          <a:xfrm>
            <a:off x="467544" y="1124744"/>
            <a:ext cx="7239000" cy="4846320"/>
          </a:xfrm>
        </p:spPr>
        <p:txBody>
          <a:bodyPr>
            <a:normAutofit fontScale="92500" lnSpcReduction="10000"/>
          </a:bodyPr>
          <a:lstStyle/>
          <a:p>
            <a:r>
              <a:rPr lang="en-ZA" sz="2800" i="1" dirty="0" smtClean="0"/>
              <a:t>What (Data): Which OVC data is stored, shared; Key OVC data to back up</a:t>
            </a:r>
          </a:p>
          <a:p>
            <a:pPr>
              <a:buNone/>
            </a:pPr>
            <a:endParaRPr lang="en-ZA" sz="2800" i="1" dirty="0" smtClean="0"/>
          </a:p>
          <a:p>
            <a:r>
              <a:rPr lang="en-ZA" sz="2800" i="1" dirty="0" smtClean="0"/>
              <a:t>How  (Processes): Process of storing and sharing OVC data</a:t>
            </a:r>
          </a:p>
          <a:p>
            <a:pPr>
              <a:buNone/>
            </a:pPr>
            <a:endParaRPr lang="en-ZA" sz="2800" i="1" dirty="0" smtClean="0"/>
          </a:p>
          <a:p>
            <a:r>
              <a:rPr lang="en-ZA" sz="2800" i="1" dirty="0" smtClean="0"/>
              <a:t>Who (People/Organisations): Who manages OVC data storage and sharing; Who supports storage technology?</a:t>
            </a:r>
          </a:p>
          <a:p>
            <a:pPr>
              <a:buNone/>
            </a:pPr>
            <a:endParaRPr lang="en-ZA" sz="2800" i="1" dirty="0" smtClean="0"/>
          </a:p>
          <a:p>
            <a:r>
              <a:rPr lang="en-ZA" sz="2800" i="1" dirty="0" smtClean="0"/>
              <a:t>How (Technology): What is the technology for storage and sharing OVC data? </a:t>
            </a: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239000" cy="698336"/>
          </a:xfrm>
        </p:spPr>
        <p:txBody>
          <a:bodyPr>
            <a:normAutofit/>
          </a:bodyPr>
          <a:lstStyle/>
          <a:p>
            <a:pPr algn="ctr"/>
            <a:r>
              <a:rPr lang="en-ZA" sz="2800" dirty="0" smtClean="0"/>
              <a:t>maintain Ovc data</a:t>
            </a:r>
            <a:endParaRPr lang="en-ZA" sz="2800" dirty="0"/>
          </a:p>
        </p:txBody>
      </p:sp>
      <p:sp>
        <p:nvSpPr>
          <p:cNvPr id="3" name="Content Placeholder 2"/>
          <p:cNvSpPr>
            <a:spLocks noGrp="1"/>
          </p:cNvSpPr>
          <p:nvPr>
            <p:ph idx="1"/>
          </p:nvPr>
        </p:nvSpPr>
        <p:spPr>
          <a:xfrm>
            <a:off x="457200" y="1268760"/>
            <a:ext cx="7239000" cy="5186976"/>
          </a:xfrm>
        </p:spPr>
        <p:txBody>
          <a:bodyPr>
            <a:normAutofit fontScale="92500" lnSpcReduction="20000"/>
          </a:bodyPr>
          <a:lstStyle/>
          <a:p>
            <a:r>
              <a:rPr lang="en-ZA" sz="2800" i="1" dirty="0" smtClean="0"/>
              <a:t>What (Data): Which OVC data should be updated; transformed; aggregated</a:t>
            </a:r>
          </a:p>
          <a:p>
            <a:pPr>
              <a:buNone/>
            </a:pPr>
            <a:endParaRPr lang="en-ZA" sz="2800" i="1" dirty="0" smtClean="0"/>
          </a:p>
          <a:p>
            <a:r>
              <a:rPr lang="en-ZA" sz="2800" i="1" dirty="0" smtClean="0"/>
              <a:t>How  (Processes): How is data updated; How is OVC data monitored for changes and quality;  How are changes managed?</a:t>
            </a:r>
          </a:p>
          <a:p>
            <a:pPr>
              <a:buNone/>
            </a:pPr>
            <a:endParaRPr lang="en-ZA" sz="2800" i="1" dirty="0" smtClean="0"/>
          </a:p>
          <a:p>
            <a:r>
              <a:rPr lang="en-ZA" sz="2800" i="1" dirty="0" smtClean="0"/>
              <a:t>Who (People/Organisations): Who decides what to change; Who makes the changes; Who needs to know of changes; Who monitors quality of changes; </a:t>
            </a:r>
          </a:p>
          <a:p>
            <a:pPr>
              <a:buNone/>
            </a:pPr>
            <a:endParaRPr lang="en-ZA" sz="2800" i="1" dirty="0" smtClean="0"/>
          </a:p>
          <a:p>
            <a:r>
              <a:rPr lang="en-ZA" sz="2800" i="1" dirty="0" smtClean="0"/>
              <a:t>How (Technology): How does the technology maintain and update data</a:t>
            </a:r>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239000" cy="482312"/>
          </a:xfrm>
        </p:spPr>
        <p:txBody>
          <a:bodyPr>
            <a:normAutofit/>
          </a:bodyPr>
          <a:lstStyle/>
          <a:p>
            <a:pPr algn="ctr"/>
            <a:r>
              <a:rPr lang="en-ZA" sz="2800" dirty="0" smtClean="0"/>
              <a:t>apply Ovc data</a:t>
            </a:r>
            <a:endParaRPr lang="en-ZA" sz="2800" dirty="0"/>
          </a:p>
        </p:txBody>
      </p:sp>
      <p:sp>
        <p:nvSpPr>
          <p:cNvPr id="3" name="Content Placeholder 2"/>
          <p:cNvSpPr>
            <a:spLocks noGrp="1"/>
          </p:cNvSpPr>
          <p:nvPr>
            <p:ph idx="1"/>
          </p:nvPr>
        </p:nvSpPr>
        <p:spPr>
          <a:xfrm>
            <a:off x="395536" y="764704"/>
            <a:ext cx="7239000" cy="5976664"/>
          </a:xfrm>
        </p:spPr>
        <p:txBody>
          <a:bodyPr>
            <a:noAutofit/>
          </a:bodyPr>
          <a:lstStyle/>
          <a:p>
            <a:r>
              <a:rPr lang="en-ZA" sz="2400" i="1" dirty="0" smtClean="0"/>
              <a:t>What (Data): Which OVC data is needed by stakeholders –Decision making, Compliance; programming, etc</a:t>
            </a:r>
          </a:p>
          <a:p>
            <a:pPr>
              <a:buNone/>
            </a:pPr>
            <a:endParaRPr lang="en-ZA" sz="2400" i="1" dirty="0" smtClean="0"/>
          </a:p>
          <a:p>
            <a:r>
              <a:rPr lang="en-ZA" sz="2400" i="1" dirty="0" smtClean="0"/>
              <a:t>How  (Processes): How is the OVC data analysed, reported &amp; used; How is data accessed &amp; secured; What are the triggers for OVC data use</a:t>
            </a:r>
          </a:p>
          <a:p>
            <a:pPr>
              <a:buNone/>
            </a:pPr>
            <a:endParaRPr lang="en-ZA" sz="2400" i="1" dirty="0" smtClean="0"/>
          </a:p>
          <a:p>
            <a:r>
              <a:rPr lang="en-ZA" sz="2400" i="1" dirty="0" smtClean="0"/>
              <a:t>Who (People/Organisations): Who performs data  analysis, reporting, accesses OVC data directly; Who uses; Who manages this phase</a:t>
            </a:r>
          </a:p>
          <a:p>
            <a:pPr>
              <a:buNone/>
            </a:pPr>
            <a:endParaRPr lang="en-ZA" sz="2400" i="1" dirty="0" smtClean="0"/>
          </a:p>
          <a:p>
            <a:r>
              <a:rPr lang="en-ZA" sz="2400" i="1" dirty="0" smtClean="0"/>
              <a:t>How (Technology): How is technology supporting application of OVC data – Analysis, Reporting, Access, Security</a:t>
            </a:r>
            <a:endParaRPr lang="en-ZA"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239000" cy="698336"/>
          </a:xfrm>
        </p:spPr>
        <p:txBody>
          <a:bodyPr>
            <a:normAutofit/>
          </a:bodyPr>
          <a:lstStyle/>
          <a:p>
            <a:pPr algn="ctr"/>
            <a:r>
              <a:rPr lang="en-ZA" sz="2800" dirty="0" smtClean="0"/>
              <a:t>dispose Ovc data</a:t>
            </a:r>
            <a:endParaRPr lang="en-ZA" sz="2800" dirty="0"/>
          </a:p>
        </p:txBody>
      </p:sp>
      <p:sp>
        <p:nvSpPr>
          <p:cNvPr id="3" name="Content Placeholder 2"/>
          <p:cNvSpPr>
            <a:spLocks noGrp="1"/>
          </p:cNvSpPr>
          <p:nvPr>
            <p:ph idx="1"/>
          </p:nvPr>
        </p:nvSpPr>
        <p:spPr>
          <a:xfrm>
            <a:off x="467544" y="1052736"/>
            <a:ext cx="7239000" cy="4846320"/>
          </a:xfrm>
        </p:spPr>
        <p:txBody>
          <a:bodyPr>
            <a:normAutofit fontScale="85000" lnSpcReduction="10000"/>
          </a:bodyPr>
          <a:lstStyle/>
          <a:p>
            <a:r>
              <a:rPr lang="en-ZA" sz="2800" i="1" dirty="0" smtClean="0"/>
              <a:t>What (Data): Which OVC data needs to be archived; Deleted</a:t>
            </a:r>
          </a:p>
          <a:p>
            <a:pPr>
              <a:buNone/>
            </a:pPr>
            <a:endParaRPr lang="en-ZA" sz="2800" i="1" dirty="0" smtClean="0"/>
          </a:p>
          <a:p>
            <a:r>
              <a:rPr lang="en-ZA" sz="2800" i="1" dirty="0" smtClean="0"/>
              <a:t>How  (Processes): How is data archived, deleted; How are OVC archive locations managed; What is the trigger for archiving/deleting OVC data</a:t>
            </a:r>
          </a:p>
          <a:p>
            <a:pPr>
              <a:buNone/>
            </a:pPr>
            <a:endParaRPr lang="en-ZA" sz="2800" i="1" dirty="0" smtClean="0"/>
          </a:p>
          <a:p>
            <a:r>
              <a:rPr lang="en-ZA" sz="2800" i="1" dirty="0" smtClean="0"/>
              <a:t>Who (People/Organisations): Who sets the OVC data retention policy; Who archives, deletes, who needs to be informed</a:t>
            </a:r>
          </a:p>
          <a:p>
            <a:pPr>
              <a:buNone/>
            </a:pPr>
            <a:endParaRPr lang="en-ZA" sz="2800" i="1" dirty="0" smtClean="0"/>
          </a:p>
          <a:p>
            <a:r>
              <a:rPr lang="en-ZA" sz="2800" i="1" dirty="0" smtClean="0"/>
              <a:t>How (Technology): How does the  technology delete and archive OVC data</a:t>
            </a:r>
            <a:endParaRPr lang="en-ZA"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to="" calcmode="lin" valueType="num">
                                      <p:cBhvr>
                                        <p:cTn id="22" dur="1" fill="hold"/>
                                        <p:tgtEl>
                                          <p:spTgt spid="3">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to="" calcmode="lin" valueType="num">
                                      <p:cBhvr>
                                        <p:cTn id="27"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239000" cy="626328"/>
          </a:xfrm>
        </p:spPr>
        <p:txBody>
          <a:bodyPr/>
          <a:lstStyle/>
          <a:p>
            <a:pPr algn="ctr"/>
            <a:r>
              <a:rPr lang="en-ZA" dirty="0" smtClean="0"/>
              <a:t>COMMON </a:t>
            </a:r>
            <a:r>
              <a:rPr lang="en-ZA" dirty="0" err="1" smtClean="0"/>
              <a:t>dq</a:t>
            </a:r>
            <a:r>
              <a:rPr lang="en-ZA" dirty="0" smtClean="0"/>
              <a:t> issues - </a:t>
            </a:r>
            <a:r>
              <a:rPr lang="en-ZA" dirty="0" err="1" smtClean="0"/>
              <a:t>i</a:t>
            </a:r>
            <a:endParaRPr lang="en-ZA" dirty="0"/>
          </a:p>
        </p:txBody>
      </p:sp>
      <p:sp>
        <p:nvSpPr>
          <p:cNvPr id="3" name="Content Placeholder 2"/>
          <p:cNvSpPr>
            <a:spLocks noGrp="1"/>
          </p:cNvSpPr>
          <p:nvPr>
            <p:ph idx="1"/>
          </p:nvPr>
        </p:nvSpPr>
        <p:spPr>
          <a:xfrm>
            <a:off x="179512" y="908720"/>
            <a:ext cx="7704856" cy="5688632"/>
          </a:xfrm>
        </p:spPr>
        <p:txBody>
          <a:bodyPr>
            <a:normAutofit fontScale="77500" lnSpcReduction="20000"/>
          </a:bodyPr>
          <a:lstStyle/>
          <a:p>
            <a:pPr lvl="0"/>
            <a:endParaRPr lang="en-US" i="1" dirty="0" smtClean="0"/>
          </a:p>
          <a:p>
            <a:pPr lvl="0"/>
            <a:r>
              <a:rPr lang="en-US" i="1" u="sng" dirty="0" smtClean="0"/>
              <a:t>Planning phase</a:t>
            </a:r>
            <a:r>
              <a:rPr lang="en-US" i="1" dirty="0" smtClean="0"/>
              <a:t>: Unclear program theory of change and M&amp;E plans are after thoughts; Data ethics issues - appropriate OVC respondents; confidentiality – Risk to validity of data</a:t>
            </a:r>
          </a:p>
          <a:p>
            <a:pPr lvl="0">
              <a:buNone/>
            </a:pPr>
            <a:endParaRPr lang="en-US" i="1" dirty="0" smtClean="0"/>
          </a:p>
          <a:p>
            <a:pPr lvl="0"/>
            <a:r>
              <a:rPr lang="en-US" i="1" u="sng" dirty="0" smtClean="0"/>
              <a:t>Obtaining phase</a:t>
            </a:r>
            <a:r>
              <a:rPr lang="en-US" i="1" dirty="0" smtClean="0"/>
              <a:t>: Burden of data is high (i.e. registers, service records, school attendance, medical histories) and failure to develop appropriate tools to collect and collate data; Poorly trained data collectors/ lack appreciation of data importance; Process of data capture using databases not adequately validated leading to transcription errors; Sources of data not accurate – failure to identify OVC; Poorly trained data collectors – Risk to timeliness, validity and integrity of data</a:t>
            </a:r>
          </a:p>
          <a:p>
            <a:pPr lvl="0">
              <a:buNone/>
            </a:pPr>
            <a:endParaRPr lang="en-US" i="1" dirty="0" smtClean="0"/>
          </a:p>
          <a:p>
            <a:pPr lvl="0"/>
            <a:r>
              <a:rPr lang="en-US" i="1" u="sng" dirty="0" smtClean="0"/>
              <a:t>Maintenance phase</a:t>
            </a:r>
            <a:r>
              <a:rPr lang="en-US" i="1" dirty="0" smtClean="0"/>
              <a:t>: Struggle to get accurate data aggregation due inconsistent definitions, inadequate technology to support collation process – Risk to validity and reliability of data e.g. due to double counting </a:t>
            </a:r>
          </a:p>
          <a:p>
            <a:pPr lvl="0">
              <a:buNone/>
            </a:pPr>
            <a:endParaRPr lang="en-US" i="1" dirty="0" smtClean="0"/>
          </a:p>
          <a:p>
            <a:pPr lvl="0" algn="ctr">
              <a:buNone/>
            </a:pPr>
            <a:endParaRPr lang="en-US" b="1" i="1" dirty="0" smtClean="0"/>
          </a:p>
          <a:p>
            <a:endParaRPr lang="en-US" dirty="0" smtClean="0"/>
          </a:p>
          <a:p>
            <a:endParaRPr lang="en-ZA" dirty="0" smtClean="0"/>
          </a:p>
          <a:p>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to="" calcmode="lin" valueType="num">
                                      <p:cBhvr>
                                        <p:cTn id="22"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23528" y="4725144"/>
            <a:ext cx="7704856" cy="710952"/>
          </a:xfrm>
        </p:spPr>
        <p:txBody>
          <a:bodyPr>
            <a:normAutofit/>
          </a:bodyPr>
          <a:lstStyle/>
          <a:p>
            <a:pPr algn="l"/>
            <a:r>
              <a:rPr lang="en-US" sz="3200" b="1" dirty="0" smtClean="0"/>
              <a:t>Before developing m&amp;e framework</a:t>
            </a:r>
            <a:endParaRPr lang="en-US" sz="3200" b="1" dirty="0"/>
          </a:p>
        </p:txBody>
      </p:sp>
      <p:pic>
        <p:nvPicPr>
          <p:cNvPr id="10" name="Content Placeholder 9" descr="DSC00562.JPG"/>
          <p:cNvPicPr>
            <a:picLocks noGrp="1" noChangeAspect="1"/>
          </p:cNvPicPr>
          <p:nvPr>
            <p:ph idx="1"/>
          </p:nvPr>
        </p:nvPicPr>
        <p:blipFill>
          <a:blip r:embed="rId3" cstate="print"/>
          <a:stretch>
            <a:fillRect/>
          </a:stretch>
        </p:blipFill>
        <p:spPr>
          <a:xfrm>
            <a:off x="2428860" y="857232"/>
            <a:ext cx="4476773" cy="3357580"/>
          </a:xfrm>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239000" cy="770344"/>
          </a:xfrm>
        </p:spPr>
        <p:txBody>
          <a:bodyPr/>
          <a:lstStyle/>
          <a:p>
            <a:pPr algn="ctr"/>
            <a:r>
              <a:rPr lang="en-ZA" dirty="0" smtClean="0"/>
              <a:t>COMMON </a:t>
            </a:r>
            <a:r>
              <a:rPr lang="en-ZA" dirty="0" err="1" smtClean="0"/>
              <a:t>dq</a:t>
            </a:r>
            <a:r>
              <a:rPr lang="en-ZA" dirty="0" smtClean="0"/>
              <a:t> issues - ii</a:t>
            </a:r>
            <a:endParaRPr lang="en-ZA" dirty="0"/>
          </a:p>
        </p:txBody>
      </p:sp>
      <p:sp>
        <p:nvSpPr>
          <p:cNvPr id="3" name="Content Placeholder 2"/>
          <p:cNvSpPr>
            <a:spLocks noGrp="1"/>
          </p:cNvSpPr>
          <p:nvPr>
            <p:ph idx="1"/>
          </p:nvPr>
        </p:nvSpPr>
        <p:spPr/>
        <p:txBody>
          <a:bodyPr>
            <a:normAutofit fontScale="77500" lnSpcReduction="20000"/>
          </a:bodyPr>
          <a:lstStyle/>
          <a:p>
            <a:pPr lvl="0"/>
            <a:r>
              <a:rPr lang="en-US" i="1" u="sng" dirty="0" smtClean="0"/>
              <a:t>Storage and sharing phase</a:t>
            </a:r>
            <a:r>
              <a:rPr lang="en-US" i="1" dirty="0" smtClean="0"/>
              <a:t>: Data overload and lack of clarity of which data is relevant; Confidentiality of data (e.g. No password protected DBase, care provider note books); No adequate technology to store and access data – Risk to timeliness and availability of data</a:t>
            </a:r>
          </a:p>
          <a:p>
            <a:pPr lvl="0">
              <a:buNone/>
            </a:pPr>
            <a:endParaRPr lang="en-US" i="1" dirty="0" smtClean="0"/>
          </a:p>
          <a:p>
            <a:pPr lvl="0"/>
            <a:r>
              <a:rPr lang="en-US" i="1" u="sng" dirty="0" smtClean="0"/>
              <a:t>Application phase</a:t>
            </a:r>
            <a:r>
              <a:rPr lang="en-US" i="1" dirty="0" smtClean="0"/>
              <a:t>: Organizations lack skills to analyze and evaluate massive databases; Inadequate coordination between providers on OVC data findings: Risk to relevance, validity and availability of data</a:t>
            </a:r>
          </a:p>
          <a:p>
            <a:pPr lvl="0">
              <a:buNone/>
            </a:pPr>
            <a:endParaRPr lang="en-US" i="1" dirty="0" smtClean="0"/>
          </a:p>
          <a:p>
            <a:pPr lvl="0"/>
            <a:r>
              <a:rPr lang="en-US" i="1" u="sng" dirty="0" smtClean="0"/>
              <a:t>Disposition phase</a:t>
            </a:r>
            <a:r>
              <a:rPr lang="en-US" i="1" dirty="0" smtClean="0"/>
              <a:t>: Lack of data retention policies; Inadequate technology on how to archive and delete data. Risk to relevance and availability of data</a:t>
            </a:r>
          </a:p>
          <a:p>
            <a:pPr lvl="0">
              <a:buNone/>
            </a:pPr>
            <a:endParaRPr lang="en-US" b="1" i="1" dirty="0" smtClean="0"/>
          </a:p>
          <a:p>
            <a:pPr lvl="0" algn="ctr">
              <a:buNone/>
            </a:pPr>
            <a:r>
              <a:rPr lang="en-US" b="1" i="1" dirty="0" smtClean="0"/>
              <a:t>Handout VI: Simple routine data quality monitoring tool</a:t>
            </a:r>
            <a:endParaRPr lang="en-US" i="1" dirty="0" smtClean="0"/>
          </a:p>
          <a:p>
            <a:endParaRPr lang="en-Z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239000" cy="698336"/>
          </a:xfrm>
        </p:spPr>
        <p:txBody>
          <a:bodyPr/>
          <a:lstStyle/>
          <a:p>
            <a:pPr algn="ctr"/>
            <a:r>
              <a:rPr lang="en-ZA" dirty="0" smtClean="0"/>
              <a:t>References</a:t>
            </a:r>
            <a:endParaRPr lang="en-ZA" dirty="0"/>
          </a:p>
        </p:txBody>
      </p:sp>
      <p:sp>
        <p:nvSpPr>
          <p:cNvPr id="3" name="Content Placeholder 2"/>
          <p:cNvSpPr>
            <a:spLocks noGrp="1"/>
          </p:cNvSpPr>
          <p:nvPr>
            <p:ph idx="1"/>
          </p:nvPr>
        </p:nvSpPr>
        <p:spPr>
          <a:xfrm>
            <a:off x="457200" y="1484784"/>
            <a:ext cx="7239000" cy="4970952"/>
          </a:xfrm>
        </p:spPr>
        <p:txBody>
          <a:bodyPr/>
          <a:lstStyle/>
          <a:p>
            <a:pPr marL="514350" indent="-514350">
              <a:buAutoNum type="arabicPeriod"/>
            </a:pPr>
            <a:r>
              <a:rPr lang="en-ZA" sz="1800" i="1" dirty="0" smtClean="0"/>
              <a:t>Guide to monitoring and evaluation of the national response for children orphaned and made vulnerable by HIV/AIDS, UNICEF, 2005</a:t>
            </a:r>
          </a:p>
          <a:p>
            <a:pPr marL="514350" indent="-514350">
              <a:buAutoNum type="arabicPeriod"/>
            </a:pPr>
            <a:r>
              <a:rPr lang="en-ZA" sz="1800" i="1" dirty="0" smtClean="0"/>
              <a:t>Using Logic Models to Bring Together Planning, Evaluation, and Action. WK  Kellog Foundation, January 2004</a:t>
            </a:r>
            <a:endParaRPr lang="en-ZA" dirty="0" smtClean="0"/>
          </a:p>
          <a:p>
            <a:pPr marL="514350" indent="-514350">
              <a:buAutoNum type="arabicPeriod"/>
            </a:pPr>
            <a:r>
              <a:rPr lang="en-ZA" sz="1800" i="1" dirty="0" smtClean="0"/>
              <a:t>PEPFAR , New Generation indicators, August 2009</a:t>
            </a:r>
          </a:p>
          <a:p>
            <a:pPr marL="514350" indent="-514350">
              <a:buAutoNum type="arabicPeriod"/>
            </a:pPr>
            <a:r>
              <a:rPr lang="en-ZA" sz="1800" i="1" dirty="0" smtClean="0"/>
              <a:t>OVC tool Kit, World Bank</a:t>
            </a:r>
          </a:p>
          <a:p>
            <a:pPr marL="514350" indent="-514350">
              <a:buAutoNum type="arabicPeriod"/>
            </a:pPr>
            <a:r>
              <a:rPr lang="en-ZA" sz="1800" i="1" dirty="0" smtClean="0"/>
              <a:t>Executing data quality Projects, Ten Steps to Quality Data and Quality Information, 2008, </a:t>
            </a:r>
            <a:r>
              <a:rPr lang="en-ZA" sz="1800" i="1" dirty="0" err="1" smtClean="0"/>
              <a:t>Denette</a:t>
            </a:r>
            <a:r>
              <a:rPr lang="en-ZA" sz="1800" i="1" dirty="0" smtClean="0"/>
              <a:t> </a:t>
            </a:r>
            <a:r>
              <a:rPr lang="en-ZA" sz="1800" i="1" dirty="0" err="1" smtClean="0"/>
              <a:t>McGilvray</a:t>
            </a:r>
            <a:endParaRPr lang="en-ZA" sz="1800" i="1" dirty="0" smtClean="0"/>
          </a:p>
          <a:p>
            <a:pPr marL="514350" indent="-514350">
              <a:buNone/>
            </a:pPr>
            <a:endParaRPr lang="en-ZA" sz="1800" i="1" dirty="0" smtClean="0"/>
          </a:p>
          <a:p>
            <a:pPr marL="514350" indent="-514350" algn="ctr">
              <a:buNone/>
            </a:pPr>
            <a:r>
              <a:rPr lang="en-ZA" sz="1800" i="1" u="sng" dirty="0" smtClean="0"/>
              <a:t>Contact details: </a:t>
            </a:r>
          </a:p>
          <a:p>
            <a:pPr marL="514350" indent="-514350" algn="ctr">
              <a:buNone/>
            </a:pPr>
            <a:r>
              <a:rPr lang="en-ZA" sz="1800" i="1" dirty="0" smtClean="0"/>
              <a:t>Dr. Nelson </a:t>
            </a:r>
            <a:r>
              <a:rPr lang="en-ZA" sz="1800" i="1" dirty="0" err="1" smtClean="0"/>
              <a:t>Kamoga</a:t>
            </a:r>
            <a:endParaRPr lang="en-ZA" sz="1800" i="1" dirty="0" smtClean="0"/>
          </a:p>
          <a:p>
            <a:pPr marL="514350" indent="-514350" algn="ctr">
              <a:buNone/>
            </a:pPr>
            <a:r>
              <a:rPr lang="en-ZA" sz="1800" i="1" dirty="0" smtClean="0"/>
              <a:t>Email:</a:t>
            </a:r>
            <a:r>
              <a:rPr lang="en-ZA" sz="1800" i="1" dirty="0" smtClean="0">
                <a:solidFill>
                  <a:srgbClr val="0000CC"/>
                </a:solidFill>
              </a:rPr>
              <a:t> </a:t>
            </a:r>
            <a:r>
              <a:rPr lang="en-ZA" sz="1800" i="1" dirty="0" smtClean="0">
                <a:solidFill>
                  <a:srgbClr val="0000CC"/>
                </a:solidFill>
                <a:hlinkClick r:id="rId2"/>
              </a:rPr>
              <a:t>drkamogan@gmail.com</a:t>
            </a:r>
            <a:endParaRPr lang="en-ZA" sz="1800" i="1" dirty="0" smtClean="0">
              <a:solidFill>
                <a:srgbClr val="0000CC"/>
              </a:solidFill>
            </a:endParaRPr>
          </a:p>
          <a:p>
            <a:pPr marL="514350" indent="-514350" algn="ctr">
              <a:buNone/>
            </a:pPr>
            <a:r>
              <a:rPr lang="en-ZA" sz="1800" i="1" dirty="0" smtClean="0"/>
              <a:t>Tel: +27722979937</a:t>
            </a:r>
          </a:p>
          <a:p>
            <a:pPr marL="514350" indent="-514350" algn="ctr">
              <a:buNone/>
            </a:pPr>
            <a:endParaRPr lang="en-ZA" sz="1800" i="1" dirty="0" smtClean="0"/>
          </a:p>
          <a:p>
            <a:pPr marL="514350" indent="-514350">
              <a:buNone/>
            </a:pPr>
            <a:endParaRPr lang="en-ZA" sz="1800" i="1" dirty="0" smtClean="0"/>
          </a:p>
          <a:p>
            <a:pPr marL="514350" indent="-514350">
              <a:buAutoNum type="arabicPeriod"/>
            </a:pPr>
            <a:endParaRPr lang="en-ZA" sz="1800" b="1" i="1" dirty="0" smtClean="0"/>
          </a:p>
          <a:p>
            <a:pPr marL="514350" indent="-514350">
              <a:buAutoNum type="arabicPeriod"/>
            </a:pPr>
            <a:endParaRPr lang="en-ZA" sz="1800" b="1"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to="" calcmode="lin" valueType="num">
                                      <p:cBhvr>
                                        <p:cTn id="27" dur="1" fill="hold"/>
                                        <p:tgtEl>
                                          <p:spTgt spid="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to="" calcmode="lin" valueType="num">
                                      <p:cBhvr>
                                        <p:cTn id="32" dur="1" fill="hold"/>
                                        <p:tgtEl>
                                          <p:spTgt spid="3">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to="" calcmode="lin" valueType="num">
                                      <p:cBhvr>
                                        <p:cTn id="42" dur="1" fill="hold"/>
                                        <p:tgtEl>
                                          <p:spTgt spid="3">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to="" calcmode="lin" valueType="num">
                                      <p:cBhvr>
                                        <p:cTn id="47" dur="1" fill="hold"/>
                                        <p:tgtEl>
                                          <p:spTgt spid="3">
                                            <p:txEl>
                                              <p:pRg st="8" end="8"/>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to="" calcmode="lin" valueType="num">
                                      <p:cBhvr>
                                        <p:cTn id="52" dur="1" fill="hold"/>
                                        <p:tgtEl>
                                          <p:spTgt spid="3">
                                            <p:txEl>
                                              <p:pRg st="9" end="9"/>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928802"/>
            <a:ext cx="7772400" cy="1470025"/>
          </a:xfrm>
        </p:spPr>
        <p:txBody>
          <a:bodyPr>
            <a:normAutofit/>
          </a:bodyPr>
          <a:lstStyle/>
          <a:p>
            <a:pPr algn="ctr"/>
            <a:r>
              <a:rPr lang="en-US" sz="6000" b="1" dirty="0" smtClean="0"/>
              <a:t>THANK YOU</a:t>
            </a:r>
            <a:endParaRPr lang="en-US" sz="6000" b="1"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239000" cy="770344"/>
          </a:xfrm>
        </p:spPr>
        <p:txBody>
          <a:bodyPr/>
          <a:lstStyle/>
          <a:p>
            <a:pPr algn="ctr"/>
            <a:r>
              <a:rPr lang="en-ZA" dirty="0" smtClean="0"/>
              <a:t>context</a:t>
            </a:r>
            <a:endParaRPr lang="en-ZA" dirty="0"/>
          </a:p>
        </p:txBody>
      </p:sp>
      <p:sp>
        <p:nvSpPr>
          <p:cNvPr id="3" name="Content Placeholder 2"/>
          <p:cNvSpPr>
            <a:spLocks noGrp="1"/>
          </p:cNvSpPr>
          <p:nvPr>
            <p:ph idx="1"/>
          </p:nvPr>
        </p:nvSpPr>
        <p:spPr/>
        <p:txBody>
          <a:bodyPr>
            <a:normAutofit fontScale="92500" lnSpcReduction="10000"/>
          </a:bodyPr>
          <a:lstStyle/>
          <a:p>
            <a:r>
              <a:rPr lang="en-ZA" i="1" dirty="0" smtClean="0"/>
              <a:t>In June 2001, the United Nations General Assembly convened a Special Session on HIV/AIDS.</a:t>
            </a:r>
          </a:p>
          <a:p>
            <a:r>
              <a:rPr lang="en-ZA" i="1" dirty="0" smtClean="0"/>
              <a:t>189 UN Member States signed a Declaration of Commitment towards achieving a set of goals and targets (MDG)</a:t>
            </a:r>
          </a:p>
          <a:p>
            <a:r>
              <a:rPr lang="en-ZA" i="1" dirty="0" smtClean="0"/>
              <a:t>Special attention paid to children orphaned and made vulnerable by HIV/AIDS, and a set of specific goals was formalized</a:t>
            </a:r>
          </a:p>
          <a:p>
            <a:r>
              <a:rPr lang="en-ZA" i="1" dirty="0" smtClean="0"/>
              <a:t>A strategic framework for the protection, care and support of orphans and children made vulnerable by HIV/AIDS has been developed to target action areas</a:t>
            </a:r>
            <a:endParaRPr lang="en-ZA"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76672"/>
            <a:ext cx="7516688" cy="626328"/>
          </a:xfrm>
        </p:spPr>
        <p:txBody>
          <a:bodyPr>
            <a:normAutofit/>
          </a:bodyPr>
          <a:lstStyle/>
          <a:p>
            <a:pPr algn="ctr"/>
            <a:r>
              <a:rPr lang="en-ZA" sz="2800" i="1" dirty="0" smtClean="0"/>
              <a:t>5 key strategies in OVC  framework</a:t>
            </a:r>
            <a:endParaRPr lang="en-ZA" sz="2800"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ZA" i="1" dirty="0" smtClean="0"/>
              <a:t>Strengthening the capacity of families to protect and care for orphans and other children made vulnerable by HIV/AIDS</a:t>
            </a:r>
          </a:p>
          <a:p>
            <a:pPr marL="514350" indent="-514350">
              <a:buAutoNum type="arabicPeriod"/>
            </a:pPr>
            <a:r>
              <a:rPr lang="en-ZA" i="1" dirty="0" smtClean="0"/>
              <a:t>Mobilizing and strengthening community-based responses</a:t>
            </a:r>
          </a:p>
          <a:p>
            <a:pPr marL="514350" indent="-514350">
              <a:buAutoNum type="arabicPeriod"/>
            </a:pPr>
            <a:r>
              <a:rPr lang="en-ZA" i="1" dirty="0" smtClean="0"/>
              <a:t>Ensuring access to essential services for OVC</a:t>
            </a:r>
          </a:p>
          <a:p>
            <a:pPr marL="514350" indent="-514350">
              <a:buAutoNum type="arabicPeriod"/>
            </a:pPr>
            <a:r>
              <a:rPr lang="en-ZA" i="1" dirty="0" smtClean="0"/>
              <a:t>Ensuring that governments protect the most vulnerable children</a:t>
            </a:r>
          </a:p>
          <a:p>
            <a:pPr marL="514350" indent="-514350">
              <a:buAutoNum type="arabicPeriod"/>
            </a:pPr>
            <a:r>
              <a:rPr lang="en-ZA" i="1" dirty="0" smtClean="0"/>
              <a:t>Raising awareness to create a supportive environment for children affected by HIV/AIDS.</a:t>
            </a:r>
            <a:endParaRPr lang="en-ZA"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7239000" cy="698336"/>
          </a:xfrm>
        </p:spPr>
        <p:txBody>
          <a:bodyPr/>
          <a:lstStyle/>
          <a:p>
            <a:pPr algn="ctr"/>
            <a:r>
              <a:rPr lang="en-ZA" dirty="0" smtClean="0"/>
              <a:t>RATIONALE OF OVC PROGRAM</a:t>
            </a:r>
            <a:endParaRPr lang="en-ZA" dirty="0"/>
          </a:p>
        </p:txBody>
      </p:sp>
      <p:sp>
        <p:nvSpPr>
          <p:cNvPr id="3" name="Content Placeholder 2"/>
          <p:cNvSpPr>
            <a:spLocks noGrp="1"/>
          </p:cNvSpPr>
          <p:nvPr>
            <p:ph idx="1"/>
          </p:nvPr>
        </p:nvSpPr>
        <p:spPr>
          <a:xfrm>
            <a:off x="457200" y="1609416"/>
            <a:ext cx="7571184" cy="4846320"/>
          </a:xfrm>
        </p:spPr>
        <p:txBody>
          <a:bodyPr/>
          <a:lstStyle/>
          <a:p>
            <a:r>
              <a:rPr lang="en-ZA" i="1" dirty="0" smtClean="0"/>
              <a:t>Do we know status  &amp; type of OVC (OVC burden, causes of OVC, Consequences of OVC, Level of vulnerability, Geographic distribution)</a:t>
            </a:r>
          </a:p>
          <a:p>
            <a:r>
              <a:rPr lang="en-ZA" i="1" dirty="0" smtClean="0"/>
              <a:t>Do we know the key stakeholders (Generating data, Implementing programs, potential partners, sources of resistance, location of service providers)</a:t>
            </a:r>
          </a:p>
          <a:p>
            <a:r>
              <a:rPr lang="en-ZA" i="1" dirty="0" smtClean="0"/>
              <a:t>Have we identified the level of engagement (Vulnerability spiral)</a:t>
            </a:r>
          </a:p>
          <a:p>
            <a:r>
              <a:rPr lang="en-ZA" i="1" dirty="0" smtClean="0"/>
              <a:t>Could our interventions diminish or eliminate causes or consequences of OVC</a:t>
            </a:r>
            <a:endParaRPr lang="en-ZA"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7776864" cy="576064"/>
          </a:xfrm>
        </p:spPr>
        <p:txBody>
          <a:bodyPr>
            <a:normAutofit/>
          </a:bodyPr>
          <a:lstStyle/>
          <a:p>
            <a:pPr algn="ctr"/>
            <a:r>
              <a:rPr lang="en-ZA" sz="2800" dirty="0" smtClean="0"/>
              <a:t>Downward spiral of child vulnerability</a:t>
            </a:r>
            <a:endParaRPr lang="en-ZA" sz="2800" dirty="0"/>
          </a:p>
        </p:txBody>
      </p:sp>
      <p:sp>
        <p:nvSpPr>
          <p:cNvPr id="4" name="Text Box 4"/>
          <p:cNvSpPr txBox="1">
            <a:spLocks noGrp="1" noChangeArrowheads="1"/>
          </p:cNvSpPr>
          <p:nvPr>
            <p:ph idx="1"/>
          </p:nvPr>
        </p:nvSpPr>
        <p:spPr bwMode="auto">
          <a:xfrm rot="10800000" flipV="1">
            <a:off x="611560" y="1196752"/>
            <a:ext cx="2160240" cy="1323439"/>
          </a:xfrm>
          <a:prstGeom prst="rect">
            <a:avLst/>
          </a:prstGeom>
          <a:solidFill>
            <a:srgbClr val="CC6600"/>
          </a:solidFill>
          <a:ln w="9525">
            <a:noFill/>
            <a:miter lim="800000"/>
            <a:headEnd/>
            <a:tailEnd/>
          </a:ln>
          <a:effectLst/>
        </p:spPr>
        <p:txBody>
          <a:bodyPr wrap="square">
            <a:spAutoFit/>
          </a:bodyPr>
          <a:lstStyle/>
          <a:p>
            <a:pPr algn="ctr">
              <a:buNone/>
            </a:pPr>
            <a:r>
              <a:rPr lang="en-US" sz="1600" dirty="0">
                <a:solidFill>
                  <a:srgbClr val="FFFFCC"/>
                </a:solidFill>
                <a:latin typeface="Trebuchet MS" pitchFamily="34" charset="0"/>
                <a:cs typeface="Times New Roman" pitchFamily="18" charset="0"/>
              </a:rPr>
              <a:t>Even an ordinary child depends on the support and supervision of caring adults.</a:t>
            </a:r>
          </a:p>
        </p:txBody>
      </p:sp>
      <p:sp>
        <p:nvSpPr>
          <p:cNvPr id="5" name="Text Box 5"/>
          <p:cNvSpPr txBox="1">
            <a:spLocks noChangeArrowheads="1"/>
          </p:cNvSpPr>
          <p:nvPr/>
        </p:nvSpPr>
        <p:spPr bwMode="auto">
          <a:xfrm>
            <a:off x="6084168" y="1700808"/>
            <a:ext cx="1981200" cy="1558925"/>
          </a:xfrm>
          <a:prstGeom prst="rect">
            <a:avLst/>
          </a:prstGeom>
          <a:solidFill>
            <a:srgbClr val="CC6600"/>
          </a:solidFill>
          <a:ln w="9525">
            <a:noFill/>
            <a:miter lim="800000"/>
            <a:headEnd/>
            <a:tailEnd/>
          </a:ln>
          <a:effectLst/>
        </p:spPr>
        <p:txBody>
          <a:bodyPr>
            <a:spAutoFit/>
          </a:bodyPr>
          <a:lstStyle/>
          <a:p>
            <a:pPr algn="l"/>
            <a:r>
              <a:rPr lang="en-US" sz="1600" dirty="0">
                <a:solidFill>
                  <a:srgbClr val="FFFFCC"/>
                </a:solidFill>
                <a:latin typeface="Trebuchet MS" pitchFamily="34" charset="0"/>
                <a:cs typeface="Times New Roman" pitchFamily="18" charset="0"/>
              </a:rPr>
              <a:t>A child in a poor household or a household with poor social network is even more vulnerable.</a:t>
            </a:r>
          </a:p>
        </p:txBody>
      </p:sp>
      <p:sp>
        <p:nvSpPr>
          <p:cNvPr id="6" name="Text Box 6"/>
          <p:cNvSpPr txBox="1">
            <a:spLocks noChangeArrowheads="1"/>
          </p:cNvSpPr>
          <p:nvPr/>
        </p:nvSpPr>
        <p:spPr bwMode="auto">
          <a:xfrm>
            <a:off x="467544" y="3068960"/>
            <a:ext cx="2286000" cy="1568450"/>
          </a:xfrm>
          <a:prstGeom prst="rect">
            <a:avLst/>
          </a:prstGeom>
          <a:solidFill>
            <a:srgbClr val="CC6600"/>
          </a:solidFill>
          <a:ln w="9525">
            <a:solidFill>
              <a:schemeClr val="bg1"/>
            </a:solidFill>
            <a:miter lim="800000"/>
            <a:headEnd/>
            <a:tailEnd/>
          </a:ln>
          <a:effectLst/>
        </p:spPr>
        <p:txBody>
          <a:bodyPr>
            <a:spAutoFit/>
          </a:bodyPr>
          <a:lstStyle/>
          <a:p>
            <a:pPr algn="l"/>
            <a:r>
              <a:rPr lang="en-US" sz="1600" dirty="0">
                <a:solidFill>
                  <a:srgbClr val="FFFFCC"/>
                </a:solidFill>
                <a:latin typeface="Trebuchet MS" pitchFamily="34" charset="0"/>
                <a:cs typeface="Times New Roman" pitchFamily="18" charset="0"/>
              </a:rPr>
              <a:t>A shock to the household worsens the situation (parental death, disease, addiction; drought, devaluation, conflict</a:t>
            </a:r>
            <a:r>
              <a:rPr lang="nb-NO" sz="1600" dirty="0">
                <a:solidFill>
                  <a:srgbClr val="FFFFCC"/>
                </a:solidFill>
                <a:latin typeface="Trebuchet MS" pitchFamily="34" charset="0"/>
                <a:cs typeface="Times New Roman" pitchFamily="18" charset="0"/>
              </a:rPr>
              <a:t>)</a:t>
            </a:r>
            <a:endParaRPr lang="en-US" sz="1600" dirty="0">
              <a:solidFill>
                <a:srgbClr val="FFFFCC"/>
              </a:solidFill>
              <a:latin typeface="Trebuchet MS" pitchFamily="34" charset="0"/>
              <a:cs typeface="Times New Roman" pitchFamily="18" charset="0"/>
            </a:endParaRPr>
          </a:p>
        </p:txBody>
      </p:sp>
      <p:sp>
        <p:nvSpPr>
          <p:cNvPr id="7" name="Text Box 7"/>
          <p:cNvSpPr txBox="1">
            <a:spLocks noChangeArrowheads="1"/>
          </p:cNvSpPr>
          <p:nvPr/>
        </p:nvSpPr>
        <p:spPr bwMode="auto">
          <a:xfrm>
            <a:off x="5436096" y="4221088"/>
            <a:ext cx="2247528" cy="1077218"/>
          </a:xfrm>
          <a:prstGeom prst="rect">
            <a:avLst/>
          </a:prstGeom>
          <a:solidFill>
            <a:srgbClr val="CC6600"/>
          </a:solidFill>
          <a:ln w="9525">
            <a:noFill/>
            <a:miter lim="800000"/>
            <a:headEnd/>
            <a:tailEnd/>
          </a:ln>
          <a:effectLst/>
        </p:spPr>
        <p:txBody>
          <a:bodyPr wrap="square">
            <a:spAutoFit/>
          </a:bodyPr>
          <a:lstStyle/>
          <a:p>
            <a:pPr algn="l"/>
            <a:r>
              <a:rPr lang="en-US" sz="1600" dirty="0">
                <a:solidFill>
                  <a:srgbClr val="FFFFCC"/>
                </a:solidFill>
                <a:latin typeface="Trebuchet MS" pitchFamily="34" charset="0"/>
                <a:cs typeface="Times New Roman" pitchFamily="18" charset="0"/>
              </a:rPr>
              <a:t>The child looses protection and/or is gradually forced to support him/her self.</a:t>
            </a:r>
          </a:p>
        </p:txBody>
      </p:sp>
      <p:sp>
        <p:nvSpPr>
          <p:cNvPr id="8" name="Text Box 8"/>
          <p:cNvSpPr txBox="1">
            <a:spLocks noChangeArrowheads="1"/>
          </p:cNvSpPr>
          <p:nvPr/>
        </p:nvSpPr>
        <p:spPr bwMode="auto">
          <a:xfrm>
            <a:off x="1403648" y="5445224"/>
            <a:ext cx="2606675" cy="825500"/>
          </a:xfrm>
          <a:prstGeom prst="rect">
            <a:avLst/>
          </a:prstGeom>
          <a:solidFill>
            <a:srgbClr val="CC6600"/>
          </a:solidFill>
          <a:ln w="9525">
            <a:noFill/>
            <a:miter lim="800000"/>
            <a:headEnd/>
            <a:tailEnd/>
          </a:ln>
          <a:effectLst/>
        </p:spPr>
        <p:txBody>
          <a:bodyPr>
            <a:spAutoFit/>
          </a:bodyPr>
          <a:lstStyle/>
          <a:p>
            <a:pPr algn="l"/>
            <a:r>
              <a:rPr lang="en-US" sz="1600" dirty="0">
                <a:solidFill>
                  <a:srgbClr val="FFFFCC"/>
                </a:solidFill>
                <a:latin typeface="Trebuchet MS" pitchFamily="34" charset="0"/>
                <a:cs typeface="Times New Roman" pitchFamily="18" charset="0"/>
              </a:rPr>
              <a:t>The child disconnects completely </a:t>
            </a:r>
            <a:r>
              <a:rPr lang="nb-NO" sz="1600">
                <a:solidFill>
                  <a:srgbClr val="FFFFCC"/>
                </a:solidFill>
                <a:latin typeface="Trebuchet MS" pitchFamily="34" charset="0"/>
                <a:cs typeface="Times New Roman" pitchFamily="18" charset="0"/>
              </a:rPr>
              <a:t>from</a:t>
            </a:r>
            <a:r>
              <a:rPr lang="en-US" sz="1600" dirty="0">
                <a:solidFill>
                  <a:srgbClr val="FFFFCC"/>
                </a:solidFill>
                <a:latin typeface="Trebuchet MS" pitchFamily="34" charset="0"/>
                <a:cs typeface="Times New Roman" pitchFamily="18" charset="0"/>
              </a:rPr>
              <a:t> family and household.</a:t>
            </a:r>
          </a:p>
        </p:txBody>
      </p:sp>
      <p:sp>
        <p:nvSpPr>
          <p:cNvPr id="9" name="Freeform 9"/>
          <p:cNvSpPr>
            <a:spLocks/>
          </p:cNvSpPr>
          <p:nvPr/>
        </p:nvSpPr>
        <p:spPr bwMode="auto">
          <a:xfrm>
            <a:off x="2699792" y="2420888"/>
            <a:ext cx="3456384" cy="3581400"/>
          </a:xfrm>
          <a:custGeom>
            <a:avLst/>
            <a:gdLst/>
            <a:ahLst/>
            <a:cxnLst>
              <a:cxn ang="0">
                <a:pos x="180" y="0"/>
              </a:cxn>
              <a:cxn ang="0">
                <a:pos x="3600" y="180"/>
              </a:cxn>
              <a:cxn ang="0">
                <a:pos x="3420" y="1080"/>
              </a:cxn>
              <a:cxn ang="0">
                <a:pos x="540" y="1260"/>
              </a:cxn>
              <a:cxn ang="0">
                <a:pos x="360" y="540"/>
              </a:cxn>
              <a:cxn ang="0">
                <a:pos x="2700" y="720"/>
              </a:cxn>
              <a:cxn ang="0">
                <a:pos x="3060" y="1800"/>
              </a:cxn>
              <a:cxn ang="0">
                <a:pos x="1080" y="2340"/>
              </a:cxn>
              <a:cxn ang="0">
                <a:pos x="1080" y="1620"/>
              </a:cxn>
              <a:cxn ang="0">
                <a:pos x="2880" y="2340"/>
              </a:cxn>
              <a:cxn ang="0">
                <a:pos x="1620" y="3240"/>
              </a:cxn>
            </a:cxnLst>
            <a:rect l="0" t="0" r="r" b="b"/>
            <a:pathLst>
              <a:path w="4140" h="3240">
                <a:moveTo>
                  <a:pt x="180" y="0"/>
                </a:moveTo>
                <a:cubicBezTo>
                  <a:pt x="1620" y="0"/>
                  <a:pt x="3060" y="0"/>
                  <a:pt x="3600" y="180"/>
                </a:cubicBezTo>
                <a:cubicBezTo>
                  <a:pt x="4140" y="360"/>
                  <a:pt x="3930" y="900"/>
                  <a:pt x="3420" y="1080"/>
                </a:cubicBezTo>
                <a:cubicBezTo>
                  <a:pt x="2910" y="1260"/>
                  <a:pt x="1050" y="1350"/>
                  <a:pt x="540" y="1260"/>
                </a:cubicBezTo>
                <a:cubicBezTo>
                  <a:pt x="30" y="1170"/>
                  <a:pt x="0" y="630"/>
                  <a:pt x="360" y="540"/>
                </a:cubicBezTo>
                <a:cubicBezTo>
                  <a:pt x="720" y="450"/>
                  <a:pt x="2250" y="510"/>
                  <a:pt x="2700" y="720"/>
                </a:cubicBezTo>
                <a:cubicBezTo>
                  <a:pt x="3150" y="930"/>
                  <a:pt x="3330" y="1530"/>
                  <a:pt x="3060" y="1800"/>
                </a:cubicBezTo>
                <a:cubicBezTo>
                  <a:pt x="2790" y="2070"/>
                  <a:pt x="1410" y="2370"/>
                  <a:pt x="1080" y="2340"/>
                </a:cubicBezTo>
                <a:cubicBezTo>
                  <a:pt x="750" y="2310"/>
                  <a:pt x="780" y="1620"/>
                  <a:pt x="1080" y="1620"/>
                </a:cubicBezTo>
                <a:cubicBezTo>
                  <a:pt x="1380" y="1620"/>
                  <a:pt x="2790" y="2070"/>
                  <a:pt x="2880" y="2340"/>
                </a:cubicBezTo>
                <a:cubicBezTo>
                  <a:pt x="2970" y="2610"/>
                  <a:pt x="1830" y="3090"/>
                  <a:pt x="1620" y="3240"/>
                </a:cubicBezTo>
              </a:path>
            </a:pathLst>
          </a:custGeom>
          <a:noFill/>
          <a:ln w="38100">
            <a:solidFill>
              <a:srgbClr val="0099CC"/>
            </a:solidFill>
            <a:round/>
            <a:headEnd/>
            <a:tailEnd/>
          </a:ln>
        </p:spPr>
        <p:txBody>
          <a:bodyPr/>
          <a:lstStyle/>
          <a:p>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1+#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0-#ppt_w/2"/>
                                          </p:val>
                                        </p:tav>
                                        <p:tav tm="100000">
                                          <p:val>
                                            <p:strVal val="#ppt_x"/>
                                          </p:val>
                                        </p:tav>
                                      </p:tavLst>
                                    </p:anim>
                                    <p:anim calcmode="lin" valueType="num">
                                      <p:cBhvr additive="base">
                                        <p:cTn id="2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1+#ppt_w/2"/>
                                          </p:val>
                                        </p:tav>
                                        <p:tav tm="100000">
                                          <p:val>
                                            <p:strVal val="#ppt_x"/>
                                          </p:val>
                                        </p:tav>
                                      </p:tavLst>
                                    </p:anim>
                                    <p:anim calcmode="lin" valueType="num">
                                      <p:cBhvr additive="base">
                                        <p:cTn id="3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additive="base">
                                        <p:cTn id="36" dur="500" fill="hold"/>
                                        <p:tgtEl>
                                          <p:spTgt spid="8"/>
                                        </p:tgtEl>
                                        <p:attrNameLst>
                                          <p:attrName>ppt_x</p:attrName>
                                        </p:attrNameLst>
                                      </p:cBhvr>
                                      <p:tavLst>
                                        <p:tav tm="0">
                                          <p:val>
                                            <p:strVal val="#ppt_x"/>
                                          </p:val>
                                        </p:tav>
                                        <p:tav tm="100000">
                                          <p:val>
                                            <p:strVal val="#ppt_x"/>
                                          </p:val>
                                        </p:tav>
                                      </p:tavLst>
                                    </p:anim>
                                    <p:anim calcmode="lin" valueType="num">
                                      <p:cBhvr additive="base">
                                        <p:cTn id="3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autoUpdateAnimBg="0"/>
      <p:bldP spid="5" grpId="0" animBg="1" autoUpdateAnimBg="0"/>
      <p:bldP spid="6" grpId="0" animBg="1" autoUpdateAnimBg="0"/>
      <p:bldP spid="7" grpId="0" animBg="1" autoUpdateAnimBg="0"/>
      <p:bldP spid="8"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7516688" cy="770344"/>
          </a:xfrm>
        </p:spPr>
        <p:txBody>
          <a:bodyPr>
            <a:normAutofit fontScale="90000"/>
          </a:bodyPr>
          <a:lstStyle/>
          <a:p>
            <a:r>
              <a:rPr lang="en-ZA" dirty="0" smtClean="0"/>
              <a:t>AT WHAT LEVEL ARE INTERVENTIONS</a:t>
            </a:r>
            <a:endParaRPr lang="en-ZA" dirty="0"/>
          </a:p>
        </p:txBody>
      </p:sp>
      <p:sp>
        <p:nvSpPr>
          <p:cNvPr id="7" name="Text Box 7"/>
          <p:cNvSpPr txBox="1">
            <a:spLocks noGrp="1" noChangeArrowheads="1"/>
          </p:cNvSpPr>
          <p:nvPr>
            <p:ph idx="1"/>
          </p:nvPr>
        </p:nvSpPr>
        <p:spPr bwMode="auto">
          <a:xfrm>
            <a:off x="323528" y="1412776"/>
            <a:ext cx="3466728" cy="5032147"/>
          </a:xfrm>
          <a:prstGeom prst="rect">
            <a:avLst/>
          </a:prstGeom>
          <a:noFill/>
          <a:ln w="9525">
            <a:noFill/>
            <a:miter lim="800000"/>
            <a:headEnd/>
            <a:tailEnd/>
          </a:ln>
          <a:effectLst/>
        </p:spPr>
        <p:txBody>
          <a:bodyPr wrap="square">
            <a:spAutoFit/>
          </a:bodyPr>
          <a:lstStyle/>
          <a:p>
            <a:pPr>
              <a:buNone/>
            </a:pPr>
            <a:r>
              <a:rPr lang="en-US" dirty="0" smtClean="0">
                <a:solidFill>
                  <a:srgbClr val="CC6600"/>
                </a:solidFill>
                <a:effectLst>
                  <a:outerShdw blurRad="38100" dist="38100" dir="2700000" algn="tl">
                    <a:srgbClr val="C0C0C0"/>
                  </a:outerShdw>
                </a:effectLst>
                <a:latin typeface="Verdana" pitchFamily="34" charset="0"/>
                <a:cs typeface="Times New Roman" pitchFamily="18" charset="0"/>
              </a:rPr>
              <a:t>   Prevention </a:t>
            </a:r>
            <a:r>
              <a:rPr lang="en-US" dirty="0">
                <a:solidFill>
                  <a:srgbClr val="CC6600"/>
                </a:solidFill>
                <a:effectLst>
                  <a:outerShdw blurRad="38100" dist="38100" dir="2700000" algn="tl">
                    <a:srgbClr val="C0C0C0"/>
                  </a:outerShdw>
                </a:effectLst>
                <a:latin typeface="Verdana" pitchFamily="34" charset="0"/>
                <a:cs typeface="Times New Roman" pitchFamily="18" charset="0"/>
              </a:rPr>
              <a:t>for </a:t>
            </a:r>
            <a:r>
              <a:rPr lang="en-US" dirty="0" smtClean="0">
                <a:solidFill>
                  <a:srgbClr val="CC6600"/>
                </a:solidFill>
                <a:effectLst>
                  <a:outerShdw blurRad="38100" dist="38100" dir="2700000" algn="tl">
                    <a:srgbClr val="C0C0C0"/>
                  </a:outerShdw>
                </a:effectLst>
                <a:latin typeface="Verdana" pitchFamily="34" charset="0"/>
                <a:cs typeface="Times New Roman" pitchFamily="18" charset="0"/>
              </a:rPr>
              <a:t>children at risk</a:t>
            </a:r>
            <a:endParaRPr lang="en-US" dirty="0">
              <a:solidFill>
                <a:srgbClr val="CC6600"/>
              </a:solidFill>
              <a:effectLst>
                <a:outerShdw blurRad="38100" dist="38100" dir="2700000" algn="tl">
                  <a:srgbClr val="C0C0C0"/>
                </a:outerShdw>
              </a:effectLst>
              <a:latin typeface="Verdana" pitchFamily="34" charset="0"/>
              <a:cs typeface="Times New Roman" pitchFamily="18" charset="0"/>
            </a:endParaRPr>
          </a:p>
          <a:p>
            <a:endParaRPr lang="en-US" dirty="0">
              <a:solidFill>
                <a:srgbClr val="CC6600"/>
              </a:solidFill>
              <a:effectLst>
                <a:outerShdw blurRad="38100" dist="38100" dir="2700000" algn="tl">
                  <a:srgbClr val="C0C0C0"/>
                </a:outerShdw>
              </a:effectLst>
              <a:latin typeface="Verdana" pitchFamily="34" charset="0"/>
              <a:cs typeface="Times New Roman" pitchFamily="18" charset="0"/>
            </a:endParaRPr>
          </a:p>
          <a:p>
            <a:pPr>
              <a:buNone/>
            </a:pPr>
            <a:endParaRPr lang="en-US" dirty="0">
              <a:solidFill>
                <a:srgbClr val="CC6600"/>
              </a:solidFill>
              <a:effectLst>
                <a:outerShdw blurRad="38100" dist="38100" dir="2700000" algn="tl">
                  <a:srgbClr val="C0C0C0"/>
                </a:outerShdw>
              </a:effectLst>
              <a:latin typeface="Verdana" pitchFamily="34" charset="0"/>
              <a:cs typeface="Times New Roman" pitchFamily="18" charset="0"/>
            </a:endParaRPr>
          </a:p>
          <a:p>
            <a:endParaRPr lang="en-US" dirty="0">
              <a:solidFill>
                <a:srgbClr val="CC6600"/>
              </a:solidFill>
              <a:effectLst>
                <a:outerShdw blurRad="38100" dist="38100" dir="2700000" algn="tl">
                  <a:srgbClr val="C0C0C0"/>
                </a:outerShdw>
              </a:effectLst>
              <a:latin typeface="Verdana" pitchFamily="34" charset="0"/>
              <a:cs typeface="Times New Roman" pitchFamily="18" charset="0"/>
            </a:endParaRPr>
          </a:p>
          <a:p>
            <a:endParaRPr lang="en-US" dirty="0">
              <a:solidFill>
                <a:srgbClr val="CC6600"/>
              </a:solidFill>
              <a:effectLst>
                <a:outerShdw blurRad="38100" dist="38100" dir="2700000" algn="tl">
                  <a:srgbClr val="C0C0C0"/>
                </a:outerShdw>
              </a:effectLst>
              <a:latin typeface="Verdana" pitchFamily="34" charset="0"/>
              <a:cs typeface="Times New Roman" pitchFamily="18" charset="0"/>
            </a:endParaRPr>
          </a:p>
          <a:p>
            <a:endParaRPr lang="en-US" dirty="0">
              <a:solidFill>
                <a:srgbClr val="CC6600"/>
              </a:solidFill>
              <a:effectLst>
                <a:outerShdw blurRad="38100" dist="38100" dir="2700000" algn="tl">
                  <a:srgbClr val="C0C0C0"/>
                </a:outerShdw>
              </a:effectLst>
              <a:latin typeface="Verdana" pitchFamily="34" charset="0"/>
              <a:cs typeface="Times New Roman" pitchFamily="18" charset="0"/>
            </a:endParaRPr>
          </a:p>
          <a:p>
            <a:endParaRPr lang="en-US" dirty="0">
              <a:solidFill>
                <a:srgbClr val="CC6600"/>
              </a:solidFill>
              <a:effectLst>
                <a:outerShdw blurRad="38100" dist="38100" dir="2700000" algn="tl">
                  <a:srgbClr val="C0C0C0"/>
                </a:outerShdw>
              </a:effectLst>
              <a:latin typeface="Verdana" pitchFamily="34" charset="0"/>
              <a:cs typeface="Times New Roman" pitchFamily="18" charset="0"/>
            </a:endParaRPr>
          </a:p>
          <a:p>
            <a:pPr>
              <a:buNone/>
            </a:pPr>
            <a:r>
              <a:rPr lang="en-US" dirty="0" smtClean="0">
                <a:solidFill>
                  <a:srgbClr val="CC6600"/>
                </a:solidFill>
                <a:effectLst>
                  <a:outerShdw blurRad="38100" dist="38100" dir="2700000" algn="tl">
                    <a:srgbClr val="C0C0C0"/>
                  </a:outerShdw>
                </a:effectLst>
                <a:latin typeface="Verdana" pitchFamily="34" charset="0"/>
                <a:cs typeface="Times New Roman" pitchFamily="18" charset="0"/>
              </a:rPr>
              <a:t>  Coping </a:t>
            </a:r>
            <a:r>
              <a:rPr lang="en-US" dirty="0">
                <a:solidFill>
                  <a:srgbClr val="CC6600"/>
                </a:solidFill>
                <a:effectLst>
                  <a:outerShdw blurRad="38100" dist="38100" dir="2700000" algn="tl">
                    <a:srgbClr val="C0C0C0"/>
                  </a:outerShdw>
                </a:effectLst>
                <a:latin typeface="Verdana" pitchFamily="34" charset="0"/>
                <a:cs typeface="Times New Roman" pitchFamily="18" charset="0"/>
              </a:rPr>
              <a:t>for the </a:t>
            </a:r>
            <a:r>
              <a:rPr lang="nb-NO" dirty="0">
                <a:solidFill>
                  <a:srgbClr val="CC6600"/>
                </a:solidFill>
                <a:effectLst>
                  <a:outerShdw blurRad="38100" dist="38100" dir="2700000" algn="tl">
                    <a:srgbClr val="C0C0C0"/>
                  </a:outerShdw>
                </a:effectLst>
                <a:latin typeface="Verdana" pitchFamily="34" charset="0"/>
                <a:cs typeface="Times New Roman" pitchFamily="18" charset="0"/>
              </a:rPr>
              <a:t>most </a:t>
            </a:r>
            <a:r>
              <a:rPr lang="en-US" dirty="0">
                <a:solidFill>
                  <a:srgbClr val="CC6600"/>
                </a:solidFill>
                <a:effectLst>
                  <a:outerShdw blurRad="38100" dist="38100" dir="2700000" algn="tl">
                    <a:srgbClr val="C0C0C0"/>
                  </a:outerShdw>
                </a:effectLst>
                <a:latin typeface="Verdana" pitchFamily="34" charset="0"/>
                <a:cs typeface="Times New Roman" pitchFamily="18" charset="0"/>
              </a:rPr>
              <a:t>critically vulnerable</a:t>
            </a:r>
          </a:p>
        </p:txBody>
      </p:sp>
      <p:sp>
        <p:nvSpPr>
          <p:cNvPr id="8" name="Line 8"/>
          <p:cNvSpPr>
            <a:spLocks noChangeShapeType="1"/>
          </p:cNvSpPr>
          <p:nvPr/>
        </p:nvSpPr>
        <p:spPr bwMode="auto">
          <a:xfrm>
            <a:off x="1835696" y="2420888"/>
            <a:ext cx="0" cy="2664296"/>
          </a:xfrm>
          <a:prstGeom prst="line">
            <a:avLst/>
          </a:prstGeom>
          <a:noFill/>
          <a:ln w="38100">
            <a:solidFill>
              <a:srgbClr val="0099CC"/>
            </a:solidFill>
            <a:round/>
            <a:headEnd type="triangle" w="lg" len="lg"/>
            <a:tailEnd type="triangle" w="lg" len="lg"/>
          </a:ln>
          <a:effectLst/>
        </p:spPr>
        <p:txBody>
          <a:bodyPr/>
          <a:lstStyle/>
          <a:p>
            <a:endParaRPr lang="en-ZA" dirty="0"/>
          </a:p>
        </p:txBody>
      </p:sp>
      <p:sp>
        <p:nvSpPr>
          <p:cNvPr id="9" name="Freeform 6"/>
          <p:cNvSpPr>
            <a:spLocks/>
          </p:cNvSpPr>
          <p:nvPr/>
        </p:nvSpPr>
        <p:spPr bwMode="auto">
          <a:xfrm>
            <a:off x="3419872" y="1700808"/>
            <a:ext cx="4114800" cy="4997152"/>
          </a:xfrm>
          <a:custGeom>
            <a:avLst/>
            <a:gdLst/>
            <a:ahLst/>
            <a:cxnLst>
              <a:cxn ang="0">
                <a:pos x="180" y="0"/>
              </a:cxn>
              <a:cxn ang="0">
                <a:pos x="3600" y="180"/>
              </a:cxn>
              <a:cxn ang="0">
                <a:pos x="3420" y="1080"/>
              </a:cxn>
              <a:cxn ang="0">
                <a:pos x="540" y="1260"/>
              </a:cxn>
              <a:cxn ang="0">
                <a:pos x="360" y="540"/>
              </a:cxn>
              <a:cxn ang="0">
                <a:pos x="2700" y="720"/>
              </a:cxn>
              <a:cxn ang="0">
                <a:pos x="3060" y="1800"/>
              </a:cxn>
              <a:cxn ang="0">
                <a:pos x="1080" y="2340"/>
              </a:cxn>
              <a:cxn ang="0">
                <a:pos x="1080" y="1620"/>
              </a:cxn>
              <a:cxn ang="0">
                <a:pos x="2880" y="2340"/>
              </a:cxn>
              <a:cxn ang="0">
                <a:pos x="1620" y="3240"/>
              </a:cxn>
            </a:cxnLst>
            <a:rect l="0" t="0" r="r" b="b"/>
            <a:pathLst>
              <a:path w="4140" h="3240">
                <a:moveTo>
                  <a:pt x="180" y="0"/>
                </a:moveTo>
                <a:cubicBezTo>
                  <a:pt x="1620" y="0"/>
                  <a:pt x="3060" y="0"/>
                  <a:pt x="3600" y="180"/>
                </a:cubicBezTo>
                <a:cubicBezTo>
                  <a:pt x="4140" y="360"/>
                  <a:pt x="3930" y="900"/>
                  <a:pt x="3420" y="1080"/>
                </a:cubicBezTo>
                <a:cubicBezTo>
                  <a:pt x="2910" y="1260"/>
                  <a:pt x="1050" y="1350"/>
                  <a:pt x="540" y="1260"/>
                </a:cubicBezTo>
                <a:cubicBezTo>
                  <a:pt x="30" y="1170"/>
                  <a:pt x="0" y="630"/>
                  <a:pt x="360" y="540"/>
                </a:cubicBezTo>
                <a:cubicBezTo>
                  <a:pt x="720" y="450"/>
                  <a:pt x="2250" y="510"/>
                  <a:pt x="2700" y="720"/>
                </a:cubicBezTo>
                <a:cubicBezTo>
                  <a:pt x="3150" y="930"/>
                  <a:pt x="3330" y="1530"/>
                  <a:pt x="3060" y="1800"/>
                </a:cubicBezTo>
                <a:cubicBezTo>
                  <a:pt x="2790" y="2070"/>
                  <a:pt x="1410" y="2370"/>
                  <a:pt x="1080" y="2340"/>
                </a:cubicBezTo>
                <a:cubicBezTo>
                  <a:pt x="750" y="2310"/>
                  <a:pt x="780" y="1620"/>
                  <a:pt x="1080" y="1620"/>
                </a:cubicBezTo>
                <a:cubicBezTo>
                  <a:pt x="1380" y="1620"/>
                  <a:pt x="2790" y="2070"/>
                  <a:pt x="2880" y="2340"/>
                </a:cubicBezTo>
                <a:cubicBezTo>
                  <a:pt x="2970" y="2610"/>
                  <a:pt x="1830" y="3090"/>
                  <a:pt x="1620" y="3240"/>
                </a:cubicBezTo>
              </a:path>
            </a:pathLst>
          </a:custGeom>
          <a:noFill/>
          <a:ln w="38100">
            <a:solidFill>
              <a:srgbClr val="CC6600"/>
            </a:solidFill>
            <a:round/>
            <a:headEnd/>
            <a:tailEnd/>
          </a:ln>
        </p:spPr>
        <p:txBody>
          <a:bodyPr/>
          <a:lstStyle/>
          <a:p>
            <a:endParaRPr lang="en-Z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239000" cy="626328"/>
          </a:xfrm>
        </p:spPr>
        <p:txBody>
          <a:bodyPr>
            <a:normAutofit/>
          </a:bodyPr>
          <a:lstStyle/>
          <a:p>
            <a:r>
              <a:rPr lang="en-ZA" sz="2800" dirty="0" smtClean="0"/>
              <a:t>Purpose of m&amp;e results framework</a:t>
            </a:r>
            <a:endParaRPr lang="en-ZA" sz="2800" dirty="0"/>
          </a:p>
        </p:txBody>
      </p:sp>
      <p:sp>
        <p:nvSpPr>
          <p:cNvPr id="3" name="Content Placeholder 2"/>
          <p:cNvSpPr>
            <a:spLocks noGrp="1"/>
          </p:cNvSpPr>
          <p:nvPr>
            <p:ph idx="1"/>
          </p:nvPr>
        </p:nvSpPr>
        <p:spPr>
          <a:xfrm>
            <a:off x="179512" y="980728"/>
            <a:ext cx="7848872" cy="5688632"/>
          </a:xfrm>
        </p:spPr>
        <p:txBody>
          <a:bodyPr>
            <a:normAutofit lnSpcReduction="10000"/>
          </a:bodyPr>
          <a:lstStyle/>
          <a:p>
            <a:r>
              <a:rPr lang="en-ZA" i="1" dirty="0" smtClean="0"/>
              <a:t>Tracking the progress and effectiveness of efforts to support OVC</a:t>
            </a:r>
          </a:p>
          <a:p>
            <a:endParaRPr lang="en-ZA" i="1" dirty="0" smtClean="0"/>
          </a:p>
          <a:p>
            <a:r>
              <a:rPr lang="en-ZA" i="1" dirty="0" smtClean="0"/>
              <a:t>Monitoring is the routine process of tracking whether the intervention is on track, on budget e.g. reaching desired number of households with OVC, registered targeted number of children at birth</a:t>
            </a:r>
          </a:p>
          <a:p>
            <a:pPr>
              <a:buNone/>
            </a:pPr>
            <a:endParaRPr lang="en-ZA" i="1" dirty="0" smtClean="0"/>
          </a:p>
          <a:p>
            <a:r>
              <a:rPr lang="en-ZA" i="1" dirty="0" smtClean="0"/>
              <a:t>Evaluation is the tracking of whether outputs have produced changes in children’s lives, e.g. increasing the number of orphans attending school, reducing the levels of food insecurity among vulnerable households.</a:t>
            </a:r>
            <a:endParaRPr lang="en-ZA"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amond(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amond(in)">
                                      <p:cBhvr>
                                        <p:cTn id="2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5961</TotalTime>
  <Words>2356</Words>
  <Application>Microsoft Office PowerPoint</Application>
  <PresentationFormat>On-screen Show (4:3)</PresentationFormat>
  <Paragraphs>247</Paragraphs>
  <Slides>32</Slides>
  <Notes>5</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Opulent</vt:lpstr>
      <vt:lpstr>MONITORING AND Evaluation OF ovc programs</vt:lpstr>
      <vt:lpstr>Outline of presentation</vt:lpstr>
      <vt:lpstr>Before developing m&amp;e framework</vt:lpstr>
      <vt:lpstr>context</vt:lpstr>
      <vt:lpstr>5 key strategies in OVC  framework</vt:lpstr>
      <vt:lpstr>RATIONALE OF OVC PROGRAM</vt:lpstr>
      <vt:lpstr>Downward spiral of child vulnerability</vt:lpstr>
      <vt:lpstr>AT WHAT LEVEL ARE INTERVENTIONS</vt:lpstr>
      <vt:lpstr>Purpose of m&amp;e results framework</vt:lpstr>
      <vt:lpstr>Motivation for RESULTS BASED MONITORING</vt:lpstr>
      <vt:lpstr>RESULTS CHAIN of OVC interventions</vt:lpstr>
      <vt:lpstr>RESULTS chain -1</vt:lpstr>
      <vt:lpstr>RESULTS chain -2</vt:lpstr>
      <vt:lpstr>RESULTS chain -3</vt:lpstr>
      <vt:lpstr>RESULTS chain - 4</vt:lpstr>
      <vt:lpstr>Results chain - 5</vt:lpstr>
      <vt:lpstr>Key OVC program indicators</vt:lpstr>
      <vt:lpstr>RELEVANT INDICATORS</vt:lpstr>
      <vt:lpstr>Selecting and defining program indicators</vt:lpstr>
      <vt:lpstr>Getting a good Mix of indicators</vt:lpstr>
      <vt:lpstr>OVC INFORMATION QUALITY</vt:lpstr>
      <vt:lpstr>FACTORS affecting Information LIFE CYCLE</vt:lpstr>
      <vt:lpstr>Planning for OVC DATA</vt:lpstr>
      <vt:lpstr>OBTAINING Ovc data</vt:lpstr>
      <vt:lpstr>store &amp; share Ovc data</vt:lpstr>
      <vt:lpstr>maintain Ovc data</vt:lpstr>
      <vt:lpstr>apply Ovc data</vt:lpstr>
      <vt:lpstr>dispose Ovc data</vt:lpstr>
      <vt:lpstr>COMMON dq issues - i</vt:lpstr>
      <vt:lpstr>COMMON dq issues - ii</vt:lpstr>
      <vt:lpstr>References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Addis Berhanu</dc:creator>
  <cp:lastModifiedBy>Nelson</cp:lastModifiedBy>
  <cp:revision>260</cp:revision>
  <dcterms:created xsi:type="dcterms:W3CDTF">2008-02-18T06:28:13Z</dcterms:created>
  <dcterms:modified xsi:type="dcterms:W3CDTF">2011-03-07T13:40:42Z</dcterms:modified>
</cp:coreProperties>
</file>